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handoutMasterIdLst>
    <p:handoutMasterId r:id="rId25"/>
  </p:handoutMasterIdLst>
  <p:sldIdLst>
    <p:sldId id="256" r:id="rId5"/>
    <p:sldId id="262" r:id="rId6"/>
    <p:sldId id="258" r:id="rId7"/>
    <p:sldId id="261" r:id="rId8"/>
    <p:sldId id="306" r:id="rId9"/>
    <p:sldId id="310" r:id="rId10"/>
    <p:sldId id="309" r:id="rId11"/>
    <p:sldId id="286" r:id="rId12"/>
    <p:sldId id="305" r:id="rId13"/>
    <p:sldId id="302" r:id="rId14"/>
    <p:sldId id="304" r:id="rId15"/>
    <p:sldId id="301" r:id="rId16"/>
    <p:sldId id="296" r:id="rId17"/>
    <p:sldId id="299" r:id="rId18"/>
    <p:sldId id="308" r:id="rId19"/>
    <p:sldId id="307" r:id="rId20"/>
    <p:sldId id="287" r:id="rId21"/>
    <p:sldId id="311" r:id="rId22"/>
    <p:sldId id="26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anie" initials="S" lastIdx="1" clrIdx="0">
    <p:extLst>
      <p:ext uri="{19B8F6BF-5375-455C-9EA6-DF929625EA0E}">
        <p15:presenceInfo xmlns:p15="http://schemas.microsoft.com/office/powerpoint/2012/main" userId="Stephan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C091C6-AD42-42E4-924B-69E801F56BC7}" v="14" dt="2022-01-10T18:58:33.527"/>
    <p1510:client id="{A59386C5-6E62-5E8D-D1C6-B54ADFAF3C2D}" v="710" dt="2022-01-11T15:36:32.054"/>
    <p1510:client id="{BEED613E-477C-95BD-4F39-DDDFC460F4F4}" v="12" dt="2022-01-12T20:26:45.665"/>
    <p1510:client id="{D6443ABD-13B4-EAC1-3C3E-A101F8FE4148}" v="83" dt="2022-01-11T16:29:24.452"/>
    <p1510:client id="{FEFDE903-84A5-DEF6-CBB0-45D27B5D6F9C}" v="1735" dt="2022-01-10T18:59:42.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1/13/2022</a:t>
            </a:fld>
            <a:endParaRPr lang="en-US"/>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1/13/2022</a:t>
            </a:fld>
            <a:endParaRPr lang="en-US"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mn-lt"/>
            </a:endParaRPr>
          </a:p>
          <a:p>
            <a:endParaRPr lang="en-US">
              <a:cs typeface="Calibri"/>
            </a:endParaRPr>
          </a:p>
        </p:txBody>
      </p:sp>
      <p:sp>
        <p:nvSpPr>
          <p:cNvPr id="4" name="Slide Number Placeholder 3"/>
          <p:cNvSpPr>
            <a:spLocks noGrp="1"/>
          </p:cNvSpPr>
          <p:nvPr>
            <p:ph type="sldNum" sz="quarter" idx="5"/>
          </p:nvPr>
        </p:nvSpPr>
        <p:spPr/>
        <p:txBody>
          <a:bodyPr/>
          <a:lstStyle/>
          <a:p>
            <a:fld id="{1734D747-9380-41EE-9946-EC9EC0CA5D1E}" type="slidenum">
              <a:rPr lang="en-US" noProof="0" smtClean="0"/>
              <a:t>9</a:t>
            </a:fld>
            <a:endParaRPr lang="en-US" noProof="0"/>
          </a:p>
        </p:txBody>
      </p:sp>
    </p:spTree>
    <p:extLst>
      <p:ext uri="{BB962C8B-B14F-4D97-AF65-F5344CB8AC3E}">
        <p14:creationId xmlns:p14="http://schemas.microsoft.com/office/powerpoint/2010/main" val="2044544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members of the Title III Professional Learning Core Team, we are hoping to expand the number of participants in the High-Impact Practices (HIPs) professional learning program in the spring by recruiting an additional 20 faculty members who are interested in incorporating a HIP into their teaching practice. As added incentive, the first 20 new faculty members who sign up will be offered a small stipend as compensation for participation. </a:t>
            </a:r>
          </a:p>
        </p:txBody>
      </p:sp>
      <p:sp>
        <p:nvSpPr>
          <p:cNvPr id="4" name="Slide Number Placeholder 3"/>
          <p:cNvSpPr>
            <a:spLocks noGrp="1"/>
          </p:cNvSpPr>
          <p:nvPr>
            <p:ph type="sldNum" sz="quarter" idx="5"/>
          </p:nvPr>
        </p:nvSpPr>
        <p:spPr/>
        <p:txBody>
          <a:bodyPr/>
          <a:lstStyle/>
          <a:p>
            <a:fld id="{1734D747-9380-41EE-9946-EC9EC0CA5D1E}" type="slidenum">
              <a:rPr lang="en-US" noProof="0" smtClean="0"/>
              <a:t>10</a:t>
            </a:fld>
            <a:endParaRPr lang="en-US" noProof="0"/>
          </a:p>
        </p:txBody>
      </p:sp>
    </p:spTree>
    <p:extLst>
      <p:ext uri="{BB962C8B-B14F-4D97-AF65-F5344CB8AC3E}">
        <p14:creationId xmlns:p14="http://schemas.microsoft.com/office/powerpoint/2010/main" val="1378387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members of the Title III Professional Learning Core Team, we are hoping to expand the number of participants in the High-Impact Practices (HIPs) professional learning program in the spring by recruiting an additional 20 faculty members who are interested in incorporating a HIP into their teaching practice. As added incentive, the first 20 faculty members who sign up will be offered a small stipend as compensation for participation. (indicating your level of HIP knowledge/experience pre- and post- participation, as well as reflections on your experience implementing the HIP and being part of the learning community) </a:t>
            </a:r>
          </a:p>
        </p:txBody>
      </p:sp>
      <p:sp>
        <p:nvSpPr>
          <p:cNvPr id="4" name="Slide Number Placeholder 3"/>
          <p:cNvSpPr>
            <a:spLocks noGrp="1"/>
          </p:cNvSpPr>
          <p:nvPr>
            <p:ph type="sldNum" sz="quarter" idx="5"/>
          </p:nvPr>
        </p:nvSpPr>
        <p:spPr/>
        <p:txBody>
          <a:bodyPr/>
          <a:lstStyle/>
          <a:p>
            <a:fld id="{1734D747-9380-41EE-9946-EC9EC0CA5D1E}" type="slidenum">
              <a:rPr lang="en-US" noProof="0" smtClean="0"/>
              <a:t>11</a:t>
            </a:fld>
            <a:endParaRPr lang="en-US" noProof="0"/>
          </a:p>
        </p:txBody>
      </p:sp>
    </p:spTree>
    <p:extLst>
      <p:ext uri="{BB962C8B-B14F-4D97-AF65-F5344CB8AC3E}">
        <p14:creationId xmlns:p14="http://schemas.microsoft.com/office/powerpoint/2010/main" val="2547326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hyperlink" Target="http://nsse.indiana.edu/2015_institutional_report/pdf/HIPTables/HIP.pdf" TargetMode="External"/><Relationship Id="rId2" Type="http://schemas.openxmlformats.org/officeDocument/2006/relationships/hyperlink" Target="https://www.facultyfocus.com/articles/teaching-and-learning/leveraging-high-impact-practices-at-the-course-level/" TargetMode="External"/><Relationship Id="rId1" Type="http://schemas.openxmlformats.org/officeDocument/2006/relationships/slideLayout" Target="../slideLayouts/slideLayout8.xml"/><Relationship Id="rId4" Type="http://schemas.openxmlformats.org/officeDocument/2006/relationships/hyperlink" Target="http://www.theijep.com/pdf/IJEP254.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2488533" y="2475031"/>
            <a:ext cx="9536818" cy="1517507"/>
          </a:xfrm>
        </p:spPr>
        <p:txBody>
          <a:bodyPr/>
          <a:lstStyle/>
          <a:p>
            <a:r>
              <a:rPr lang="en-US" sz="5400">
                <a:ea typeface="Tahoma"/>
                <a:cs typeface="Tahoma"/>
              </a:rPr>
              <a:t>High-Impact Practices (HIPs) Virtual Learning Community Orientation</a:t>
            </a: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a:xfrm>
            <a:off x="2488533" y="4101964"/>
            <a:ext cx="7601713" cy="1243585"/>
          </a:xfrm>
        </p:spPr>
        <p:txBody>
          <a:bodyPr>
            <a:normAutofit fontScale="85000" lnSpcReduction="10000"/>
          </a:bodyPr>
          <a:lstStyle/>
          <a:p>
            <a:pPr marL="0" indent="0">
              <a:buNone/>
            </a:pPr>
            <a:r>
              <a:rPr lang="en-US" sz="2600"/>
              <a:t>Faculty Professional Learning Core Team</a:t>
            </a:r>
          </a:p>
          <a:p>
            <a:pPr marL="0" indent="0">
              <a:buNone/>
            </a:pPr>
            <a:r>
              <a:rPr lang="en-US" sz="2600"/>
              <a:t>Spring 2022 Professional Development Week</a:t>
            </a:r>
          </a:p>
          <a:p>
            <a:pPr marL="0" indent="0">
              <a:buNone/>
            </a:pPr>
            <a:r>
              <a:rPr lang="en-US" sz="2600"/>
              <a:t>Thursday, January 13, 2022</a:t>
            </a:r>
          </a:p>
          <a:p>
            <a:pPr marL="0" indent="0">
              <a:buNone/>
            </a:pPr>
            <a:endParaRPr lang="en-US"/>
          </a:p>
        </p:txBody>
      </p:sp>
    </p:spTree>
    <p:extLst>
      <p:ext uri="{BB962C8B-B14F-4D97-AF65-F5344CB8AC3E}">
        <p14:creationId xmlns:p14="http://schemas.microsoft.com/office/powerpoint/2010/main" val="394693459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9C957-86F0-4583-90A8-9D038BF06DDF}"/>
              </a:ext>
            </a:extLst>
          </p:cNvPr>
          <p:cNvSpPr>
            <a:spLocks noGrp="1"/>
          </p:cNvSpPr>
          <p:nvPr>
            <p:ph type="title"/>
          </p:nvPr>
        </p:nvSpPr>
        <p:spPr>
          <a:xfrm>
            <a:off x="488950" y="1002377"/>
            <a:ext cx="6340175" cy="518654"/>
          </a:xfrm>
        </p:spPr>
        <p:txBody>
          <a:bodyPr/>
          <a:lstStyle/>
          <a:p>
            <a:r>
              <a:rPr lang="en-US"/>
              <a:t>Spring 2022 Experience</a:t>
            </a:r>
          </a:p>
        </p:txBody>
      </p:sp>
      <p:sp>
        <p:nvSpPr>
          <p:cNvPr id="3" name="Slide Number Placeholder 2">
            <a:extLst>
              <a:ext uri="{FF2B5EF4-FFF2-40B4-BE49-F238E27FC236}">
                <a16:creationId xmlns:a16="http://schemas.microsoft.com/office/drawing/2014/main" id="{0A77559F-F913-4778-B107-39202085E473}"/>
              </a:ext>
            </a:extLst>
          </p:cNvPr>
          <p:cNvSpPr>
            <a:spLocks noGrp="1"/>
          </p:cNvSpPr>
          <p:nvPr>
            <p:ph type="sldNum" sz="quarter" idx="12"/>
          </p:nvPr>
        </p:nvSpPr>
        <p:spPr/>
        <p:txBody>
          <a:bodyPr/>
          <a:lstStyle/>
          <a:p>
            <a:fld id="{C263D6C4-4840-40CC-AC84-17E24B3B7BDE}" type="slidenum">
              <a:rPr lang="en-US" noProof="0" smtClean="0"/>
              <a:pPr/>
              <a:t>10</a:t>
            </a:fld>
            <a:endParaRPr lang="en-US" noProof="0"/>
          </a:p>
        </p:txBody>
      </p:sp>
      <p:sp>
        <p:nvSpPr>
          <p:cNvPr id="4" name="Text Placeholder 3">
            <a:extLst>
              <a:ext uri="{FF2B5EF4-FFF2-40B4-BE49-F238E27FC236}">
                <a16:creationId xmlns:a16="http://schemas.microsoft.com/office/drawing/2014/main" id="{774FB471-E7E3-4DF6-890D-B2AD5428F089}"/>
              </a:ext>
            </a:extLst>
          </p:cNvPr>
          <p:cNvSpPr>
            <a:spLocks noGrp="1"/>
          </p:cNvSpPr>
          <p:nvPr>
            <p:ph type="body" sz="quarter" idx="13"/>
          </p:nvPr>
        </p:nvSpPr>
        <p:spPr>
          <a:xfrm>
            <a:off x="492133" y="1709061"/>
            <a:ext cx="10233252" cy="3173092"/>
          </a:xfrm>
        </p:spPr>
        <p:txBody>
          <a:bodyPr vert="horz" lIns="91440" tIns="45720" rIns="91440" bIns="45720" rtlCol="0" anchor="t">
            <a:noAutofit/>
          </a:bodyPr>
          <a:lstStyle/>
          <a:p>
            <a:pPr marL="0" indent="0">
              <a:buNone/>
            </a:pPr>
            <a:r>
              <a:rPr lang="en-US" sz="2800">
                <a:ea typeface="+mn-lt"/>
                <a:cs typeface="+mn-lt"/>
              </a:rPr>
              <a:t>As part of a virtual learning community this semester, you will be asked to</a:t>
            </a:r>
            <a:endParaRPr lang="en-US" sz="2800">
              <a:latin typeface="Calibri" panose="020F0502020204030204" pitchFamily="34" charset="0"/>
            </a:endParaRPr>
          </a:p>
          <a:p>
            <a:r>
              <a:rPr lang="en-US" sz="2800">
                <a:ea typeface="+mn-lt"/>
                <a:cs typeface="+mn-lt"/>
              </a:rPr>
              <a:t>Attend virtual orientation on Thursday, Jan. 13, 2022 (or view recording) </a:t>
            </a:r>
            <a:endParaRPr lang="en-US" sz="2800"/>
          </a:p>
          <a:p>
            <a:r>
              <a:rPr lang="en-US" sz="2800">
                <a:ea typeface="+mn-lt"/>
                <a:cs typeface="+mn-lt"/>
              </a:rPr>
              <a:t>Accept the Canvas community invitation and familiarize yourself with the resources there  </a:t>
            </a:r>
            <a:endParaRPr lang="en-US" sz="2800"/>
          </a:p>
          <a:p>
            <a:r>
              <a:rPr lang="en-US" sz="2800">
                <a:ea typeface="+mn-lt"/>
                <a:cs typeface="+mn-lt"/>
              </a:rPr>
              <a:t>Engage in conversations with colleagues about the HIP and your experience implementing it in your class/es this semester </a:t>
            </a:r>
            <a:endParaRPr lang="en-US" sz="2800"/>
          </a:p>
        </p:txBody>
      </p:sp>
    </p:spTree>
    <p:extLst>
      <p:ext uri="{BB962C8B-B14F-4D97-AF65-F5344CB8AC3E}">
        <p14:creationId xmlns:p14="http://schemas.microsoft.com/office/powerpoint/2010/main" val="207195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A77559F-F913-4778-B107-39202085E473}"/>
              </a:ext>
            </a:extLst>
          </p:cNvPr>
          <p:cNvSpPr>
            <a:spLocks noGrp="1"/>
          </p:cNvSpPr>
          <p:nvPr>
            <p:ph type="sldNum" sz="quarter" idx="12"/>
          </p:nvPr>
        </p:nvSpPr>
        <p:spPr/>
        <p:txBody>
          <a:bodyPr/>
          <a:lstStyle/>
          <a:p>
            <a:fld id="{C263D6C4-4840-40CC-AC84-17E24B3B7BDE}" type="slidenum">
              <a:rPr lang="en-US" noProof="0" smtClean="0"/>
              <a:pPr/>
              <a:t>11</a:t>
            </a:fld>
            <a:endParaRPr lang="en-US" noProof="0"/>
          </a:p>
        </p:txBody>
      </p:sp>
      <p:sp>
        <p:nvSpPr>
          <p:cNvPr id="4" name="Text Placeholder 3">
            <a:extLst>
              <a:ext uri="{FF2B5EF4-FFF2-40B4-BE49-F238E27FC236}">
                <a16:creationId xmlns:a16="http://schemas.microsoft.com/office/drawing/2014/main" id="{774FB471-E7E3-4DF6-890D-B2AD5428F089}"/>
              </a:ext>
            </a:extLst>
          </p:cNvPr>
          <p:cNvSpPr>
            <a:spLocks noGrp="1"/>
          </p:cNvSpPr>
          <p:nvPr>
            <p:ph type="body" sz="quarter" idx="13"/>
          </p:nvPr>
        </p:nvSpPr>
        <p:spPr>
          <a:xfrm>
            <a:off x="664661" y="2226647"/>
            <a:ext cx="9600649" cy="2526112"/>
          </a:xfrm>
        </p:spPr>
        <p:txBody>
          <a:bodyPr vert="horz" lIns="91440" tIns="45720" rIns="91440" bIns="45720" rtlCol="0" anchor="t">
            <a:noAutofit/>
          </a:bodyPr>
          <a:lstStyle/>
          <a:p>
            <a:r>
              <a:rPr lang="en-US" sz="2800">
                <a:ea typeface="+mn-lt"/>
                <a:cs typeface="+mn-lt"/>
              </a:rPr>
              <a:t>Complete two surveys (pre- and post-implementation)</a:t>
            </a:r>
            <a:endParaRPr lang="en-US" sz="2800"/>
          </a:p>
          <a:p>
            <a:r>
              <a:rPr lang="en-US" sz="2800">
                <a:ea typeface="+mn-lt"/>
                <a:cs typeface="+mn-lt"/>
              </a:rPr>
              <a:t>Administer an anonymous student survey</a:t>
            </a:r>
            <a:endParaRPr lang="en-US" sz="2800"/>
          </a:p>
          <a:p>
            <a:r>
              <a:rPr lang="en-US" sz="2800">
                <a:latin typeface="Arial"/>
                <a:cs typeface="Arial"/>
              </a:rPr>
              <a:t>Share assessment data with the Core Team (This involves linking an assignment to the most appropriate CLO/s in AEFIS. Training will be provided.)  </a:t>
            </a:r>
          </a:p>
        </p:txBody>
      </p:sp>
      <p:sp>
        <p:nvSpPr>
          <p:cNvPr id="8" name="Title 1">
            <a:extLst>
              <a:ext uri="{FF2B5EF4-FFF2-40B4-BE49-F238E27FC236}">
                <a16:creationId xmlns:a16="http://schemas.microsoft.com/office/drawing/2014/main" id="{AE596E48-C797-4FAF-84EB-7420CF610881}"/>
              </a:ext>
            </a:extLst>
          </p:cNvPr>
          <p:cNvSpPr txBox="1">
            <a:spLocks/>
          </p:cNvSpPr>
          <p:nvPr/>
        </p:nvSpPr>
        <p:spPr>
          <a:xfrm>
            <a:off x="603969" y="1404943"/>
            <a:ext cx="4773043"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mj-lt"/>
                <a:ea typeface="+mj-ea"/>
                <a:cs typeface="+mj-cs"/>
              </a:defRPr>
            </a:lvl1pPr>
          </a:lstStyle>
          <a:p>
            <a:r>
              <a:rPr lang="en-US"/>
              <a:t>Spring 2022 Experience</a:t>
            </a:r>
          </a:p>
        </p:txBody>
      </p:sp>
    </p:spTree>
    <p:extLst>
      <p:ext uri="{BB962C8B-B14F-4D97-AF65-F5344CB8AC3E}">
        <p14:creationId xmlns:p14="http://schemas.microsoft.com/office/powerpoint/2010/main" val="3836240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BA4C441-5339-413E-907F-5A98AB2C4236}"/>
              </a:ext>
            </a:extLst>
          </p:cNvPr>
          <p:cNvSpPr>
            <a:spLocks noGrp="1"/>
          </p:cNvSpPr>
          <p:nvPr>
            <p:ph type="sldNum" sz="quarter" idx="12"/>
          </p:nvPr>
        </p:nvSpPr>
        <p:spPr/>
        <p:txBody>
          <a:bodyPr/>
          <a:lstStyle/>
          <a:p>
            <a:fld id="{C263D6C4-4840-40CC-AC84-17E24B3B7BDE}" type="slidenum">
              <a:rPr lang="en-US" noProof="0" smtClean="0"/>
              <a:pPr/>
              <a:t>12</a:t>
            </a:fld>
            <a:endParaRPr lang="en-US" noProof="0"/>
          </a:p>
        </p:txBody>
      </p:sp>
      <p:sp>
        <p:nvSpPr>
          <p:cNvPr id="4" name="Title 3">
            <a:extLst>
              <a:ext uri="{FF2B5EF4-FFF2-40B4-BE49-F238E27FC236}">
                <a16:creationId xmlns:a16="http://schemas.microsoft.com/office/drawing/2014/main" id="{805E7BD1-DCD7-4748-BDAE-4B2363463331}"/>
              </a:ext>
            </a:extLst>
          </p:cNvPr>
          <p:cNvSpPr>
            <a:spLocks noGrp="1"/>
          </p:cNvSpPr>
          <p:nvPr>
            <p:ph type="title"/>
          </p:nvPr>
        </p:nvSpPr>
        <p:spPr>
          <a:xfrm>
            <a:off x="918368" y="2563483"/>
            <a:ext cx="7781544" cy="859055"/>
          </a:xfrm>
        </p:spPr>
        <p:txBody>
          <a:bodyPr/>
          <a:lstStyle/>
          <a:p>
            <a:r>
              <a:rPr lang="en-US"/>
              <a:t>Deliverables</a:t>
            </a:r>
          </a:p>
        </p:txBody>
      </p:sp>
      <p:sp>
        <p:nvSpPr>
          <p:cNvPr id="2" name="Text Placeholder 1">
            <a:extLst>
              <a:ext uri="{FF2B5EF4-FFF2-40B4-BE49-F238E27FC236}">
                <a16:creationId xmlns:a16="http://schemas.microsoft.com/office/drawing/2014/main" id="{B17CD935-26BD-4452-AA00-550234BDBD84}"/>
              </a:ext>
            </a:extLst>
          </p:cNvPr>
          <p:cNvSpPr>
            <a:spLocks noGrp="1"/>
          </p:cNvSpPr>
          <p:nvPr>
            <p:ph type="body" idx="1"/>
          </p:nvPr>
        </p:nvSpPr>
        <p:spPr>
          <a:xfrm>
            <a:off x="918114" y="3489673"/>
            <a:ext cx="7938947" cy="523910"/>
          </a:xfrm>
        </p:spPr>
        <p:txBody>
          <a:bodyPr vert="horz" lIns="91440" tIns="45720" rIns="91440" bIns="45720" rtlCol="0" anchor="t">
            <a:noAutofit/>
          </a:bodyPr>
          <a:lstStyle/>
          <a:p>
            <a:r>
              <a:rPr lang="en-US" sz="3000">
                <a:cs typeface="Arial"/>
              </a:rPr>
              <a:t>What we need from you…and why</a:t>
            </a:r>
          </a:p>
        </p:txBody>
      </p:sp>
    </p:spTree>
    <p:extLst>
      <p:ext uri="{BB962C8B-B14F-4D97-AF65-F5344CB8AC3E}">
        <p14:creationId xmlns:p14="http://schemas.microsoft.com/office/powerpoint/2010/main" val="399588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6D31-7330-44A8-B2D5-3A2B82E8C111}"/>
              </a:ext>
            </a:extLst>
          </p:cNvPr>
          <p:cNvSpPr>
            <a:spLocks noGrp="1"/>
          </p:cNvSpPr>
          <p:nvPr>
            <p:ph type="title"/>
          </p:nvPr>
        </p:nvSpPr>
        <p:spPr>
          <a:xfrm>
            <a:off x="444500" y="721691"/>
            <a:ext cx="9805119" cy="993106"/>
          </a:xfrm>
        </p:spPr>
        <p:txBody>
          <a:bodyPr/>
          <a:lstStyle/>
          <a:p>
            <a:r>
              <a:rPr lang="en-US"/>
              <a:t>Deliverable #1: </a:t>
            </a:r>
            <a:r>
              <a:rPr lang="en-US" i="1">
                <a:latin typeface="Calibri"/>
                <a:cs typeface="Calibri"/>
              </a:rPr>
              <a:t>Pre-HIP Implementation Questionnaire </a:t>
            </a:r>
            <a:endParaRPr lang="en-US"/>
          </a:p>
        </p:txBody>
      </p:sp>
      <p:sp>
        <p:nvSpPr>
          <p:cNvPr id="3" name="Slide Number Placeholder 2">
            <a:extLst>
              <a:ext uri="{FF2B5EF4-FFF2-40B4-BE49-F238E27FC236}">
                <a16:creationId xmlns:a16="http://schemas.microsoft.com/office/drawing/2014/main" id="{19F08321-15AB-4B3B-8224-AA1C57BAFDD5}"/>
              </a:ext>
            </a:extLst>
          </p:cNvPr>
          <p:cNvSpPr>
            <a:spLocks noGrp="1"/>
          </p:cNvSpPr>
          <p:nvPr>
            <p:ph type="sldNum" sz="quarter" idx="12"/>
          </p:nvPr>
        </p:nvSpPr>
        <p:spPr/>
        <p:txBody>
          <a:bodyPr/>
          <a:lstStyle/>
          <a:p>
            <a:fld id="{C263D6C4-4840-40CC-AC84-17E24B3B7BDE}" type="slidenum">
              <a:rPr lang="en-US" noProof="0" smtClean="0"/>
              <a:pPr/>
              <a:t>13</a:t>
            </a:fld>
            <a:endParaRPr lang="en-US" noProof="0"/>
          </a:p>
        </p:txBody>
      </p:sp>
      <p:sp>
        <p:nvSpPr>
          <p:cNvPr id="4" name="Content Placeholder 3">
            <a:extLst>
              <a:ext uri="{FF2B5EF4-FFF2-40B4-BE49-F238E27FC236}">
                <a16:creationId xmlns:a16="http://schemas.microsoft.com/office/drawing/2014/main" id="{86F21F1A-EE2E-448E-A056-22FB4E68D05C}"/>
              </a:ext>
            </a:extLst>
          </p:cNvPr>
          <p:cNvSpPr>
            <a:spLocks noGrp="1"/>
          </p:cNvSpPr>
          <p:nvPr>
            <p:ph idx="1"/>
          </p:nvPr>
        </p:nvSpPr>
        <p:spPr>
          <a:xfrm>
            <a:off x="488382" y="1429522"/>
            <a:ext cx="11215235" cy="4876011"/>
          </a:xfrm>
        </p:spPr>
        <p:txBody>
          <a:bodyPr vert="horz" lIns="91440" tIns="45720" rIns="91440" bIns="45720" rtlCol="0" anchor="t">
            <a:normAutofit/>
          </a:bodyPr>
          <a:lstStyle/>
          <a:p>
            <a:pPr marL="457200" indent="-457200" fontAlgn="base"/>
            <a:r>
              <a:rPr lang="en-US">
                <a:latin typeface="Calibri"/>
                <a:cs typeface="Calibri"/>
              </a:rPr>
              <a:t>Outlook form to be completed at the </a:t>
            </a:r>
            <a:r>
              <a:rPr lang="en-US" b="0" i="0">
                <a:effectLst/>
                <a:latin typeface="Calibri"/>
                <a:cs typeface="Calibri"/>
              </a:rPr>
              <a:t>beginning of </a:t>
            </a:r>
            <a:r>
              <a:rPr lang="en-US">
                <a:latin typeface="Calibri"/>
                <a:cs typeface="Calibri"/>
              </a:rPr>
              <a:t>term (end</a:t>
            </a:r>
            <a:r>
              <a:rPr lang="en-US" b="0" i="0">
                <a:effectLst/>
                <a:latin typeface="Calibri"/>
                <a:cs typeface="Calibri"/>
              </a:rPr>
              <a:t> of the second week of classes</a:t>
            </a:r>
            <a:r>
              <a:rPr lang="en-US">
                <a:latin typeface="Calibri"/>
                <a:cs typeface="Calibri"/>
              </a:rPr>
              <a:t>)</a:t>
            </a:r>
            <a:endParaRPr lang="en-US" i="1">
              <a:latin typeface="Calibri"/>
              <a:cs typeface="Calibri"/>
            </a:endParaRPr>
          </a:p>
          <a:p>
            <a:pPr marL="457200" indent="-457200"/>
            <a:r>
              <a:rPr lang="en-US">
                <a:latin typeface="Calibri"/>
                <a:cs typeface="Calibri"/>
              </a:rPr>
              <a:t>Link to questionnaire in Canvas</a:t>
            </a:r>
            <a:endParaRPr lang="en-US">
              <a:latin typeface="Segoe UI" panose="020B0502040204020203" pitchFamily="34" charset="0"/>
              <a:cs typeface="Segoe UI"/>
            </a:endParaRPr>
          </a:p>
          <a:p>
            <a:pPr marL="457200" indent="-457200"/>
            <a:r>
              <a:rPr lang="en-US">
                <a:latin typeface="Segoe UI"/>
                <a:cs typeface="Segoe UI"/>
              </a:rPr>
              <a:t>Questions include: </a:t>
            </a:r>
            <a:endParaRPr lang="en-US">
              <a:latin typeface="Segoe UI" panose="020B0502040204020203" pitchFamily="34" charset="0"/>
              <a:cs typeface="Segoe UI"/>
            </a:endParaRPr>
          </a:p>
          <a:p>
            <a:pPr marL="800100" lvl="1" indent="-342900" fontAlgn="base">
              <a:buFont typeface="Wingdings" panose="020B0604020202020204" pitchFamily="34" charset="0"/>
              <a:buChar char="ü"/>
            </a:pPr>
            <a:r>
              <a:rPr lang="en-US" sz="2800" b="0" i="0">
                <a:effectLst/>
                <a:latin typeface="Calibri"/>
                <a:cs typeface="Calibri"/>
              </a:rPr>
              <a:t>How does [the HIP] relate to your course learning outcomes? </a:t>
            </a:r>
          </a:p>
          <a:p>
            <a:pPr marL="800100" lvl="1" indent="-342900" fontAlgn="base">
              <a:buFont typeface="Wingdings" panose="020B0604020202020204" pitchFamily="34" charset="0"/>
              <a:buChar char="ü"/>
            </a:pPr>
            <a:r>
              <a:rPr lang="en-US" sz="2800" b="0" i="0">
                <a:effectLst/>
                <a:latin typeface="Calibri"/>
                <a:cs typeface="Calibri"/>
              </a:rPr>
              <a:t>Given your prior experience teaching this course or a course with similar content, what would a meaningful, realistic positive outcome of [HIP] implementation look like for you/your students this semester? </a:t>
            </a:r>
          </a:p>
          <a:p>
            <a:pPr marL="800100" lvl="1" indent="-342900" fontAlgn="base">
              <a:buFont typeface="Wingdings" panose="020B0604020202020204" pitchFamily="34" charset="0"/>
              <a:buChar char="ü"/>
            </a:pPr>
            <a:r>
              <a:rPr lang="en-US" sz="2800" b="0" i="0">
                <a:effectLst/>
                <a:latin typeface="Calibri"/>
                <a:cs typeface="Calibri"/>
              </a:rPr>
              <a:t>How do you plan to assess or measure the impact of the practice on your students? </a:t>
            </a:r>
          </a:p>
        </p:txBody>
      </p:sp>
    </p:spTree>
    <p:extLst>
      <p:ext uri="{BB962C8B-B14F-4D97-AF65-F5344CB8AC3E}">
        <p14:creationId xmlns:p14="http://schemas.microsoft.com/office/powerpoint/2010/main" val="2052317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6D31-7330-44A8-B2D5-3A2B82E8C111}"/>
              </a:ext>
            </a:extLst>
          </p:cNvPr>
          <p:cNvSpPr>
            <a:spLocks noGrp="1"/>
          </p:cNvSpPr>
          <p:nvPr>
            <p:ph type="title"/>
          </p:nvPr>
        </p:nvSpPr>
        <p:spPr>
          <a:xfrm>
            <a:off x="444500" y="741445"/>
            <a:ext cx="8985610" cy="535531"/>
          </a:xfrm>
        </p:spPr>
        <p:txBody>
          <a:bodyPr/>
          <a:lstStyle/>
          <a:p>
            <a:r>
              <a:rPr lang="en-US"/>
              <a:t>Deliverable #2: </a:t>
            </a:r>
            <a:r>
              <a:rPr lang="en-US" i="1">
                <a:latin typeface="Calibri"/>
                <a:cs typeface="Calibri"/>
              </a:rPr>
              <a:t>Post-HIP Implementation Feedback </a:t>
            </a:r>
            <a:endParaRPr lang="en-US"/>
          </a:p>
        </p:txBody>
      </p:sp>
      <p:sp>
        <p:nvSpPr>
          <p:cNvPr id="3" name="Slide Number Placeholder 2">
            <a:extLst>
              <a:ext uri="{FF2B5EF4-FFF2-40B4-BE49-F238E27FC236}">
                <a16:creationId xmlns:a16="http://schemas.microsoft.com/office/drawing/2014/main" id="{19F08321-15AB-4B3B-8224-AA1C57BAFDD5}"/>
              </a:ext>
            </a:extLst>
          </p:cNvPr>
          <p:cNvSpPr>
            <a:spLocks noGrp="1"/>
          </p:cNvSpPr>
          <p:nvPr>
            <p:ph type="sldNum" sz="quarter" idx="12"/>
          </p:nvPr>
        </p:nvSpPr>
        <p:spPr/>
        <p:txBody>
          <a:bodyPr/>
          <a:lstStyle/>
          <a:p>
            <a:fld id="{C263D6C4-4840-40CC-AC84-17E24B3B7BDE}" type="slidenum">
              <a:rPr lang="en-US" noProof="0" smtClean="0"/>
              <a:pPr/>
              <a:t>14</a:t>
            </a:fld>
            <a:endParaRPr lang="en-US" noProof="0"/>
          </a:p>
        </p:txBody>
      </p:sp>
      <p:sp>
        <p:nvSpPr>
          <p:cNvPr id="4" name="Content Placeholder 3">
            <a:extLst>
              <a:ext uri="{FF2B5EF4-FFF2-40B4-BE49-F238E27FC236}">
                <a16:creationId xmlns:a16="http://schemas.microsoft.com/office/drawing/2014/main" id="{86F21F1A-EE2E-448E-A056-22FB4E68D05C}"/>
              </a:ext>
            </a:extLst>
          </p:cNvPr>
          <p:cNvSpPr>
            <a:spLocks noGrp="1"/>
          </p:cNvSpPr>
          <p:nvPr>
            <p:ph idx="1"/>
          </p:nvPr>
        </p:nvSpPr>
        <p:spPr>
          <a:xfrm>
            <a:off x="442230" y="1479694"/>
            <a:ext cx="11215235" cy="4919981"/>
          </a:xfrm>
        </p:spPr>
        <p:txBody>
          <a:bodyPr vert="horz" lIns="91440" tIns="45720" rIns="91440" bIns="45720" rtlCol="0" anchor="t">
            <a:normAutofit/>
          </a:bodyPr>
          <a:lstStyle/>
          <a:p>
            <a:pPr marL="457200" indent="-457200" fontAlgn="base"/>
            <a:r>
              <a:rPr lang="en-US">
                <a:latin typeface="Calibri"/>
                <a:cs typeface="Calibri"/>
              </a:rPr>
              <a:t>Outlook form for you to complete at the </a:t>
            </a:r>
            <a:r>
              <a:rPr lang="en-US" b="0" i="0">
                <a:effectLst/>
                <a:latin typeface="Calibri"/>
                <a:cs typeface="Calibri"/>
              </a:rPr>
              <a:t>end of term (</a:t>
            </a:r>
            <a:r>
              <a:rPr lang="en-US">
                <a:latin typeface="Calibri"/>
                <a:cs typeface="Calibri"/>
              </a:rPr>
              <a:t>complete by</a:t>
            </a:r>
            <a:r>
              <a:rPr lang="en-US" b="0" i="0">
                <a:effectLst/>
                <a:latin typeface="Calibri"/>
                <a:cs typeface="Calibri"/>
              </a:rPr>
              <a:t> end of finals week)</a:t>
            </a:r>
            <a:endParaRPr lang="en-US">
              <a:latin typeface="Calibri" panose="020F0502020204030204" pitchFamily="34" charset="0"/>
              <a:cs typeface="Calibri"/>
            </a:endParaRPr>
          </a:p>
          <a:p>
            <a:pPr marL="457200" indent="-457200"/>
            <a:r>
              <a:rPr lang="en-US">
                <a:latin typeface="Calibri"/>
                <a:cs typeface="Calibri"/>
              </a:rPr>
              <a:t>Link to form in Canvas</a:t>
            </a:r>
            <a:endParaRPr lang="en-US">
              <a:latin typeface="Calibri" panose="020F0502020204030204" pitchFamily="34" charset="0"/>
              <a:cs typeface="Calibri"/>
            </a:endParaRPr>
          </a:p>
          <a:p>
            <a:pPr marL="457200" indent="-457200"/>
            <a:r>
              <a:rPr lang="en-US">
                <a:latin typeface="Calibri"/>
                <a:cs typeface="Segoe UI"/>
              </a:rPr>
              <a:t>Prompts include: </a:t>
            </a:r>
            <a:endParaRPr lang="en-US">
              <a:latin typeface="Calibri" panose="020F0502020204030204" pitchFamily="34" charset="0"/>
              <a:cs typeface="Calibri"/>
            </a:endParaRPr>
          </a:p>
          <a:p>
            <a:pPr marL="914400" lvl="1">
              <a:buFont typeface="Wingdings" panose="020B0604020202020204" pitchFamily="34" charset="0"/>
              <a:buChar char="ü"/>
            </a:pPr>
            <a:r>
              <a:rPr lang="en-US" sz="2800" b="0" i="0">
                <a:effectLst/>
                <a:latin typeface="Calibri"/>
                <a:cs typeface="Calibri"/>
              </a:rPr>
              <a:t>Assessment of student outcomes using qualitative</a:t>
            </a:r>
            <a:r>
              <a:rPr lang="en-US" sz="2800">
                <a:latin typeface="Calibri"/>
                <a:cs typeface="Calibri"/>
              </a:rPr>
              <a:t> and/or </a:t>
            </a:r>
            <a:r>
              <a:rPr lang="en-US" sz="2800" b="0" i="0">
                <a:effectLst/>
                <a:latin typeface="Calibri"/>
                <a:cs typeface="Calibri"/>
              </a:rPr>
              <a:t>quantitative measures (measures could include pass rates, participation, attendance, % of completed assignments, </a:t>
            </a:r>
            <a:r>
              <a:rPr lang="en-US" sz="2800" b="0" i="0" err="1">
                <a:effectLst/>
                <a:latin typeface="Calibri"/>
                <a:cs typeface="Calibri"/>
              </a:rPr>
              <a:t>etc</a:t>
            </a:r>
            <a:r>
              <a:rPr lang="en-US" sz="2800" b="0" i="0">
                <a:effectLst/>
                <a:latin typeface="Calibri"/>
                <a:cs typeface="Calibri"/>
              </a:rPr>
              <a:t>…) </a:t>
            </a:r>
            <a:endParaRPr lang="en-US" sz="2800">
              <a:latin typeface="Calibri" panose="020F0502020204030204" pitchFamily="34" charset="0"/>
              <a:cs typeface="Calibri"/>
            </a:endParaRPr>
          </a:p>
          <a:p>
            <a:pPr marL="914400" lvl="1">
              <a:buFont typeface="Wingdings" panose="020B0604020202020204" pitchFamily="34" charset="0"/>
              <a:buChar char="ü"/>
            </a:pPr>
            <a:r>
              <a:rPr lang="en-US" sz="2800" b="0" i="0">
                <a:effectLst/>
                <a:latin typeface="Calibri"/>
                <a:cs typeface="Calibri"/>
              </a:rPr>
              <a:t>Brief reflection on this PL experience (what worked well/what didn’t, benefits, obstacles, </a:t>
            </a:r>
            <a:r>
              <a:rPr lang="en-US" sz="2800" b="0" i="0" err="1">
                <a:effectLst/>
                <a:latin typeface="Calibri"/>
                <a:cs typeface="Calibri"/>
              </a:rPr>
              <a:t>etc</a:t>
            </a:r>
            <a:r>
              <a:rPr lang="en-US" sz="2800">
                <a:latin typeface="Calibri"/>
                <a:cs typeface="Calibri"/>
              </a:rPr>
              <a:t>…)</a:t>
            </a:r>
            <a:endParaRPr lang="en-US">
              <a:latin typeface="Calibri" panose="020F0502020204030204" pitchFamily="34" charset="0"/>
              <a:cs typeface="Calibri"/>
            </a:endParaRPr>
          </a:p>
        </p:txBody>
      </p:sp>
    </p:spTree>
    <p:extLst>
      <p:ext uri="{BB962C8B-B14F-4D97-AF65-F5344CB8AC3E}">
        <p14:creationId xmlns:p14="http://schemas.microsoft.com/office/powerpoint/2010/main" val="708257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CD7DD-C168-4E70-8173-B6736F980C27}"/>
              </a:ext>
            </a:extLst>
          </p:cNvPr>
          <p:cNvSpPr>
            <a:spLocks noGrp="1"/>
          </p:cNvSpPr>
          <p:nvPr>
            <p:ph type="title"/>
          </p:nvPr>
        </p:nvSpPr>
        <p:spPr>
          <a:xfrm>
            <a:off x="444500" y="859226"/>
            <a:ext cx="8381761" cy="535531"/>
          </a:xfrm>
        </p:spPr>
        <p:txBody>
          <a:bodyPr/>
          <a:lstStyle/>
          <a:p>
            <a:r>
              <a:rPr lang="en-US"/>
              <a:t>Deliverable #3: </a:t>
            </a:r>
            <a:r>
              <a:rPr lang="en-US" i="1">
                <a:latin typeface="Calibri"/>
                <a:cs typeface="Calibri"/>
              </a:rPr>
              <a:t>HIP Assessment Data from AEFIS </a:t>
            </a:r>
            <a:endParaRPr lang="en-US"/>
          </a:p>
        </p:txBody>
      </p:sp>
      <p:sp>
        <p:nvSpPr>
          <p:cNvPr id="3" name="Slide Number Placeholder 2">
            <a:extLst>
              <a:ext uri="{FF2B5EF4-FFF2-40B4-BE49-F238E27FC236}">
                <a16:creationId xmlns:a16="http://schemas.microsoft.com/office/drawing/2014/main" id="{1E9F4813-06D1-418F-8F3A-A91EC4B9166D}"/>
              </a:ext>
            </a:extLst>
          </p:cNvPr>
          <p:cNvSpPr>
            <a:spLocks noGrp="1"/>
          </p:cNvSpPr>
          <p:nvPr>
            <p:ph type="sldNum" sz="quarter" idx="12"/>
          </p:nvPr>
        </p:nvSpPr>
        <p:spPr/>
        <p:txBody>
          <a:bodyPr/>
          <a:lstStyle/>
          <a:p>
            <a:fld id="{C263D6C4-4840-40CC-AC84-17E24B3B7BDE}" type="slidenum">
              <a:rPr lang="en-US" noProof="0" smtClean="0"/>
              <a:pPr/>
              <a:t>15</a:t>
            </a:fld>
            <a:endParaRPr lang="en-US" noProof="0"/>
          </a:p>
        </p:txBody>
      </p:sp>
      <p:sp>
        <p:nvSpPr>
          <p:cNvPr id="4" name="Content Placeholder 3">
            <a:extLst>
              <a:ext uri="{FF2B5EF4-FFF2-40B4-BE49-F238E27FC236}">
                <a16:creationId xmlns:a16="http://schemas.microsoft.com/office/drawing/2014/main" id="{F35F952E-D6FB-4705-A4B3-DA37639B125A}"/>
              </a:ext>
            </a:extLst>
          </p:cNvPr>
          <p:cNvSpPr>
            <a:spLocks noGrp="1"/>
          </p:cNvSpPr>
          <p:nvPr>
            <p:ph idx="1"/>
          </p:nvPr>
        </p:nvSpPr>
        <p:spPr>
          <a:xfrm>
            <a:off x="443365" y="1825625"/>
            <a:ext cx="11215235" cy="2295376"/>
          </a:xfrm>
        </p:spPr>
        <p:txBody>
          <a:bodyPr vert="horz" lIns="91440" tIns="45720" rIns="91440" bIns="45720" rtlCol="0" anchor="t">
            <a:normAutofit/>
          </a:bodyPr>
          <a:lstStyle/>
          <a:p>
            <a:pPr marL="457200" indent="-457200"/>
            <a:r>
              <a:rPr lang="en-US">
                <a:latin typeface="Calibri"/>
                <a:ea typeface="+mn-lt"/>
                <a:cs typeface="+mn-lt"/>
              </a:rPr>
              <a:t>Link an assignment to the most appropriate CLO/s in AEFIS</a:t>
            </a:r>
            <a:endParaRPr lang="en-US" i="1">
              <a:latin typeface="Calibri"/>
              <a:ea typeface="+mn-lt"/>
              <a:cs typeface="+mn-lt"/>
            </a:endParaRPr>
          </a:p>
          <a:p>
            <a:pPr marL="457200" indent="-457200"/>
            <a:r>
              <a:rPr lang="en-US">
                <a:latin typeface="Calibri"/>
                <a:ea typeface="+mn-lt"/>
                <a:cs typeface="+mn-lt"/>
              </a:rPr>
              <a:t>Send the Core Team a screenshot of the assessment data which shows how many students met the outcome/s, exceeded expectations, and didn't meet the outcome/s</a:t>
            </a:r>
          </a:p>
          <a:p>
            <a:pPr marL="457200" indent="-457200"/>
            <a:r>
              <a:rPr lang="en-US">
                <a:latin typeface="Calibri"/>
                <a:ea typeface="+mn-lt"/>
                <a:cs typeface="+mn-lt"/>
              </a:rPr>
              <a:t>Training will be provided</a:t>
            </a:r>
            <a:endParaRPr lang="en-US">
              <a:latin typeface="Calibri"/>
              <a:cs typeface="Arial"/>
            </a:endParaRPr>
          </a:p>
        </p:txBody>
      </p:sp>
    </p:spTree>
    <p:extLst>
      <p:ext uri="{BB962C8B-B14F-4D97-AF65-F5344CB8AC3E}">
        <p14:creationId xmlns:p14="http://schemas.microsoft.com/office/powerpoint/2010/main" val="3770773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DB621-B85D-4741-A085-F91F9C0BB89C}"/>
              </a:ext>
            </a:extLst>
          </p:cNvPr>
          <p:cNvSpPr>
            <a:spLocks noGrp="1"/>
          </p:cNvSpPr>
          <p:nvPr>
            <p:ph type="title"/>
          </p:nvPr>
        </p:nvSpPr>
        <p:spPr>
          <a:xfrm>
            <a:off x="444500" y="830472"/>
            <a:ext cx="8007950" cy="535531"/>
          </a:xfrm>
        </p:spPr>
        <p:txBody>
          <a:bodyPr/>
          <a:lstStyle/>
          <a:p>
            <a:r>
              <a:rPr lang="en-US"/>
              <a:t>Deliverable #4: </a:t>
            </a:r>
            <a:r>
              <a:rPr lang="en-US" i="1">
                <a:latin typeface="Calibri"/>
                <a:cs typeface="Calibri"/>
              </a:rPr>
              <a:t>Anonymous Student Feedback</a:t>
            </a:r>
            <a:endParaRPr lang="en-US"/>
          </a:p>
        </p:txBody>
      </p:sp>
      <p:sp>
        <p:nvSpPr>
          <p:cNvPr id="3" name="Slide Number Placeholder 2">
            <a:extLst>
              <a:ext uri="{FF2B5EF4-FFF2-40B4-BE49-F238E27FC236}">
                <a16:creationId xmlns:a16="http://schemas.microsoft.com/office/drawing/2014/main" id="{43A1980C-FDED-4A08-A93B-A786BEF46D91}"/>
              </a:ext>
            </a:extLst>
          </p:cNvPr>
          <p:cNvSpPr>
            <a:spLocks noGrp="1"/>
          </p:cNvSpPr>
          <p:nvPr>
            <p:ph type="sldNum" sz="quarter" idx="12"/>
          </p:nvPr>
        </p:nvSpPr>
        <p:spPr/>
        <p:txBody>
          <a:bodyPr/>
          <a:lstStyle/>
          <a:p>
            <a:fld id="{C263D6C4-4840-40CC-AC84-17E24B3B7BDE}" type="slidenum">
              <a:rPr lang="en-US" noProof="0" smtClean="0"/>
              <a:pPr/>
              <a:t>16</a:t>
            </a:fld>
            <a:endParaRPr lang="en-US" noProof="0"/>
          </a:p>
        </p:txBody>
      </p:sp>
      <p:sp>
        <p:nvSpPr>
          <p:cNvPr id="4" name="Content Placeholder 3">
            <a:extLst>
              <a:ext uri="{FF2B5EF4-FFF2-40B4-BE49-F238E27FC236}">
                <a16:creationId xmlns:a16="http://schemas.microsoft.com/office/drawing/2014/main" id="{AB27EAF1-B19A-42E2-8A10-DB78E08F475A}"/>
              </a:ext>
            </a:extLst>
          </p:cNvPr>
          <p:cNvSpPr>
            <a:spLocks noGrp="1"/>
          </p:cNvSpPr>
          <p:nvPr>
            <p:ph idx="1"/>
          </p:nvPr>
        </p:nvSpPr>
        <p:spPr>
          <a:xfrm>
            <a:off x="443365" y="1825625"/>
            <a:ext cx="11215235" cy="2956735"/>
          </a:xfrm>
        </p:spPr>
        <p:txBody>
          <a:bodyPr vert="horz" lIns="91440" tIns="45720" rIns="91440" bIns="45720" rtlCol="0" anchor="t">
            <a:normAutofit/>
          </a:bodyPr>
          <a:lstStyle/>
          <a:p>
            <a:pPr marL="457200" indent="-457200"/>
            <a:r>
              <a:rPr lang="en-US">
                <a:latin typeface="Calibri"/>
                <a:cs typeface="Calibri"/>
              </a:rPr>
              <a:t>We will provide a brief survey to administer to your students at the end of the semester</a:t>
            </a:r>
            <a:endParaRPr lang="en-US">
              <a:latin typeface="Arial"/>
              <a:cs typeface="Arial"/>
            </a:endParaRPr>
          </a:p>
          <a:p>
            <a:pPr marL="457200" indent="-457200"/>
            <a:r>
              <a:rPr lang="en-US">
                <a:latin typeface="Calibri"/>
                <a:cs typeface="Calibri"/>
              </a:rPr>
              <a:t>Students are </a:t>
            </a:r>
            <a:r>
              <a:rPr lang="en-US" i="1">
                <a:latin typeface="Calibri"/>
                <a:cs typeface="Calibri"/>
              </a:rPr>
              <a:t>not</a:t>
            </a:r>
            <a:r>
              <a:rPr lang="en-US">
                <a:latin typeface="Calibri"/>
                <a:cs typeface="Calibri"/>
              </a:rPr>
              <a:t> required to complete the survey</a:t>
            </a:r>
            <a:endParaRPr lang="en-US">
              <a:latin typeface="Arial"/>
              <a:cs typeface="Arial"/>
            </a:endParaRPr>
          </a:p>
          <a:p>
            <a:pPr marL="457200" indent="-457200"/>
            <a:r>
              <a:rPr lang="en-US">
                <a:latin typeface="Calibri"/>
                <a:cs typeface="Calibri"/>
              </a:rPr>
              <a:t>All responses are anonymous (students indicate which HIP their professor implemented)</a:t>
            </a:r>
            <a:endParaRPr lang="en-US">
              <a:latin typeface="Arial"/>
              <a:cs typeface="Arial"/>
            </a:endParaRPr>
          </a:p>
        </p:txBody>
      </p:sp>
    </p:spTree>
    <p:extLst>
      <p:ext uri="{BB962C8B-B14F-4D97-AF65-F5344CB8AC3E}">
        <p14:creationId xmlns:p14="http://schemas.microsoft.com/office/powerpoint/2010/main" val="131828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ECAEB9D-42D6-4BAC-B43C-50E8DC2A5C0A}"/>
              </a:ext>
            </a:extLst>
          </p:cNvPr>
          <p:cNvSpPr>
            <a:spLocks noGrp="1"/>
          </p:cNvSpPr>
          <p:nvPr>
            <p:ph type="sldNum" sz="quarter" idx="12"/>
          </p:nvPr>
        </p:nvSpPr>
        <p:spPr/>
        <p:txBody>
          <a:bodyPr/>
          <a:lstStyle/>
          <a:p>
            <a:fld id="{C263D6C4-4840-40CC-AC84-17E24B3B7BDE}" type="slidenum">
              <a:rPr lang="en-US" noProof="0" smtClean="0"/>
              <a:pPr/>
              <a:t>17</a:t>
            </a:fld>
            <a:endParaRPr lang="en-US" noProof="0"/>
          </a:p>
        </p:txBody>
      </p:sp>
      <p:pic>
        <p:nvPicPr>
          <p:cNvPr id="3" name="Picture 2" descr="A picture containing text, person&#10;&#10;Description automatically generated">
            <a:extLst>
              <a:ext uri="{FF2B5EF4-FFF2-40B4-BE49-F238E27FC236}">
                <a16:creationId xmlns:a16="http://schemas.microsoft.com/office/drawing/2014/main" id="{4FED7296-A459-4980-BD76-19A9DEA0E896}"/>
              </a:ext>
            </a:extLst>
          </p:cNvPr>
          <p:cNvPicPr>
            <a:picLocks noChangeAspect="1"/>
          </p:cNvPicPr>
          <p:nvPr/>
        </p:nvPicPr>
        <p:blipFill rotWithShape="1">
          <a:blip r:embed="rId2"/>
          <a:srcRect b="13462"/>
          <a:stretch/>
        </p:blipFill>
        <p:spPr>
          <a:xfrm>
            <a:off x="20" y="10"/>
            <a:ext cx="12191980" cy="6857990"/>
          </a:xfrm>
          <a:prstGeom prst="rect">
            <a:avLst/>
          </a:prstGeom>
        </p:spPr>
      </p:pic>
    </p:spTree>
    <p:extLst>
      <p:ext uri="{BB962C8B-B14F-4D97-AF65-F5344CB8AC3E}">
        <p14:creationId xmlns:p14="http://schemas.microsoft.com/office/powerpoint/2010/main" val="389269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DB621-B85D-4741-A085-F91F9C0BB89C}"/>
              </a:ext>
            </a:extLst>
          </p:cNvPr>
          <p:cNvSpPr>
            <a:spLocks noGrp="1"/>
          </p:cNvSpPr>
          <p:nvPr>
            <p:ph type="title"/>
          </p:nvPr>
        </p:nvSpPr>
        <p:spPr>
          <a:xfrm>
            <a:off x="293775" y="478780"/>
            <a:ext cx="8007950" cy="535531"/>
          </a:xfrm>
        </p:spPr>
        <p:txBody>
          <a:bodyPr/>
          <a:lstStyle/>
          <a:p>
            <a:r>
              <a:rPr lang="en-US"/>
              <a:t>References</a:t>
            </a:r>
          </a:p>
        </p:txBody>
      </p:sp>
      <p:sp>
        <p:nvSpPr>
          <p:cNvPr id="3" name="Slide Number Placeholder 2">
            <a:extLst>
              <a:ext uri="{FF2B5EF4-FFF2-40B4-BE49-F238E27FC236}">
                <a16:creationId xmlns:a16="http://schemas.microsoft.com/office/drawing/2014/main" id="{43A1980C-FDED-4A08-A93B-A786BEF46D91}"/>
              </a:ext>
            </a:extLst>
          </p:cNvPr>
          <p:cNvSpPr>
            <a:spLocks noGrp="1"/>
          </p:cNvSpPr>
          <p:nvPr>
            <p:ph type="sldNum" sz="quarter" idx="12"/>
          </p:nvPr>
        </p:nvSpPr>
        <p:spPr/>
        <p:txBody>
          <a:bodyPr/>
          <a:lstStyle/>
          <a:p>
            <a:fld id="{C263D6C4-4840-40CC-AC84-17E24B3B7BDE}" type="slidenum">
              <a:rPr lang="en-US" noProof="0" smtClean="0"/>
              <a:pPr/>
              <a:t>18</a:t>
            </a:fld>
            <a:endParaRPr lang="en-US" noProof="0"/>
          </a:p>
        </p:txBody>
      </p:sp>
      <p:sp>
        <p:nvSpPr>
          <p:cNvPr id="4" name="Content Placeholder 3">
            <a:extLst>
              <a:ext uri="{FF2B5EF4-FFF2-40B4-BE49-F238E27FC236}">
                <a16:creationId xmlns:a16="http://schemas.microsoft.com/office/drawing/2014/main" id="{AB27EAF1-B19A-42E2-8A10-DB78E08F475A}"/>
              </a:ext>
            </a:extLst>
          </p:cNvPr>
          <p:cNvSpPr>
            <a:spLocks noGrp="1"/>
          </p:cNvSpPr>
          <p:nvPr>
            <p:ph idx="1"/>
          </p:nvPr>
        </p:nvSpPr>
        <p:spPr>
          <a:xfrm>
            <a:off x="443365" y="1239472"/>
            <a:ext cx="11600421" cy="5535811"/>
          </a:xfrm>
        </p:spPr>
        <p:txBody>
          <a:bodyPr vert="horz" lIns="91440" tIns="45720" rIns="91440" bIns="45720" rtlCol="0" anchor="t">
            <a:normAutofit fontScale="62500" lnSpcReduction="20000"/>
          </a:bodyPr>
          <a:lstStyle/>
          <a:p>
            <a:r>
              <a:rPr lang="en-US" dirty="0">
                <a:ea typeface="+mn-lt"/>
                <a:cs typeface="+mn-lt"/>
              </a:rPr>
              <a:t>Demetriou, C., Meece, J., Eaker-Rich, D., Powell, C. (2017). The activities, roles, and relationships of successful first-generation college students. Journal of College Student Development, 58, 19-36.</a:t>
            </a:r>
            <a:endParaRPr lang="en-US" dirty="0">
              <a:latin typeface="Arial"/>
              <a:cs typeface="Arial"/>
            </a:endParaRPr>
          </a:p>
          <a:p>
            <a:endParaRPr lang="en-US"/>
          </a:p>
          <a:p>
            <a:r>
              <a:rPr lang="en-US" dirty="0">
                <a:ea typeface="+mn-lt"/>
                <a:cs typeface="+mn-lt"/>
              </a:rPr>
              <a:t>Hobbs, P. and Kropp, E. – Faculty Focus, (2018). </a:t>
            </a:r>
            <a:r>
              <a:rPr lang="en-US" i="1" dirty="0">
                <a:ea typeface="+mn-lt"/>
                <a:cs typeface="+mn-lt"/>
                <a:hlinkClick r:id="rId2"/>
              </a:rPr>
              <a:t>Leveraging High-Impact Practices at the Course Level</a:t>
            </a:r>
            <a:endParaRPr lang="en-US" dirty="0"/>
          </a:p>
          <a:p>
            <a:endParaRPr lang="en-US"/>
          </a:p>
          <a:p>
            <a:endParaRPr lang="en-US"/>
          </a:p>
          <a:p>
            <a:r>
              <a:rPr lang="en-US" dirty="0">
                <a:ea typeface="+mn-lt"/>
                <a:cs typeface="+mn-lt"/>
              </a:rPr>
              <a:t>Finley, A., McNair, T. B. (2013). Assessing underserved students’ engagement in high impact practices. Washington, DC: Association of American Colleges and Universities.</a:t>
            </a:r>
            <a:endParaRPr lang="en-US" dirty="0"/>
          </a:p>
          <a:p>
            <a:endParaRPr lang="en-US"/>
          </a:p>
          <a:p>
            <a:endParaRPr lang="en-US"/>
          </a:p>
          <a:p>
            <a:r>
              <a:rPr lang="en-US" dirty="0">
                <a:ea typeface="+mn-lt"/>
                <a:cs typeface="+mn-lt"/>
              </a:rPr>
              <a:t>Kuh, G. D. (2008). High-impact educational practices. Washington, DC: Association of American Colleges and Universities.</a:t>
            </a:r>
            <a:endParaRPr lang="en-US" dirty="0"/>
          </a:p>
          <a:p>
            <a:endParaRPr lang="en-US"/>
          </a:p>
          <a:p>
            <a:r>
              <a:rPr lang="en-US" dirty="0">
                <a:ea typeface="+mn-lt"/>
                <a:cs typeface="+mn-lt"/>
              </a:rPr>
              <a:t>National Survey of Student Engagement. (2015). NSSE high-impact practices summary percentages. Bloomington, IN: Author. Retrieved from </a:t>
            </a:r>
            <a:r>
              <a:rPr lang="en-US" dirty="0">
                <a:ea typeface="+mn-lt"/>
                <a:cs typeface="+mn-lt"/>
                <a:hlinkClick r:id="rId3"/>
              </a:rPr>
              <a:t>http://nsse.indiana.edu/2015_institutional_report/pdf/HIPTables/HIP.pdf</a:t>
            </a:r>
            <a:endParaRPr lang="en-US"/>
          </a:p>
          <a:p>
            <a:endParaRPr lang="en-US"/>
          </a:p>
          <a:p>
            <a:pPr marL="457200" indent="-457200"/>
            <a:r>
              <a:rPr lang="en-US" dirty="0">
                <a:ea typeface="+mn-lt"/>
                <a:cs typeface="+mn-lt"/>
              </a:rPr>
              <a:t>Watson, C. E., Kuh, G. D., Rhodes, T., Penny Light, T., and Chen, H. L. (2016). Editorial: </a:t>
            </a:r>
            <a:r>
              <a:rPr lang="en-US" dirty="0">
                <a:ea typeface="+mn-lt"/>
                <a:cs typeface="+mn-lt"/>
                <a:hlinkClick r:id="rId4"/>
              </a:rPr>
              <a:t>ePortfolios – The Eleventh High Impact Practice. International Journal of ePortfolio, Vol. 6, No. 2.</a:t>
            </a:r>
            <a:endParaRPr lang="en-US"/>
          </a:p>
        </p:txBody>
      </p:sp>
    </p:spTree>
    <p:extLst>
      <p:ext uri="{BB962C8B-B14F-4D97-AF65-F5344CB8AC3E}">
        <p14:creationId xmlns:p14="http://schemas.microsoft.com/office/powerpoint/2010/main" val="3539898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4167695" y="2807208"/>
            <a:ext cx="3873624" cy="1243584"/>
          </a:xfrm>
        </p:spPr>
        <p:txBody>
          <a:bodyPr/>
          <a:lstStyle/>
          <a:p>
            <a:r>
              <a:rPr lang="en-US"/>
              <a:t>Thank you!</a:t>
            </a:r>
            <a:endParaRPr lang="en-GB"/>
          </a:p>
        </p:txBody>
      </p:sp>
    </p:spTree>
    <p:extLst>
      <p:ext uri="{BB962C8B-B14F-4D97-AF65-F5344CB8AC3E}">
        <p14:creationId xmlns:p14="http://schemas.microsoft.com/office/powerpoint/2010/main" val="429771863"/>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a:xfrm>
            <a:off x="444500" y="717070"/>
            <a:ext cx="11214100" cy="535531"/>
          </a:xfrm>
        </p:spPr>
        <p:txBody>
          <a:bodyPr/>
          <a:lstStyle/>
          <a:p>
            <a:r>
              <a:rPr lang="en-US"/>
              <a:t>Orientation Agenda</a:t>
            </a:r>
          </a:p>
        </p:txBody>
      </p:sp>
      <p:pic>
        <p:nvPicPr>
          <p:cNvPr id="25" name="Picture Placeholder 24" descr="Users outline">
            <a:extLst>
              <a:ext uri="{FF2B5EF4-FFF2-40B4-BE49-F238E27FC236}">
                <a16:creationId xmlns:a16="http://schemas.microsoft.com/office/drawing/2014/main" id="{C03AAFA7-022A-47F8-9DA1-7DC3897D1E52}"/>
              </a:ext>
            </a:extLst>
          </p:cNvPr>
          <p:cNvPicPr>
            <a:picLocks noGrp="1" noChangeAspect="1"/>
          </p:cNvPicPr>
          <p:nvPr>
            <p:ph type="pic" sz="quarter" idx="13"/>
          </p:nvPr>
        </p:nvPicPr>
        <p:blipFill>
          <a:blip r:embed="rId2">
            <a:extLst>
              <a:ext uri="{96DAC541-7B7A-43D3-8B79-37D633B846F1}">
                <asvg:svgBlip xmlns:asvg="http://schemas.microsoft.com/office/drawing/2016/SVG/main" r:embed="rId3"/>
              </a:ext>
            </a:extLst>
          </a:blip>
          <a:srcRect/>
          <a:stretch>
            <a:fillRect/>
          </a:stretch>
        </p:blipFill>
        <p:spPr>
          <a:xfrm>
            <a:off x="978212" y="2096716"/>
            <a:ext cx="1259505" cy="1259505"/>
          </a:xfrm>
        </p:spPr>
      </p:pic>
      <p:sp>
        <p:nvSpPr>
          <p:cNvPr id="19" name="Text Placeholder 18">
            <a:extLst>
              <a:ext uri="{FF2B5EF4-FFF2-40B4-BE49-F238E27FC236}">
                <a16:creationId xmlns:a16="http://schemas.microsoft.com/office/drawing/2014/main" id="{782206B1-586F-4254-9B36-D06C4E294ACF}"/>
              </a:ext>
            </a:extLst>
          </p:cNvPr>
          <p:cNvSpPr>
            <a:spLocks noGrp="1"/>
          </p:cNvSpPr>
          <p:nvPr>
            <p:ph type="body" sz="quarter" idx="18"/>
          </p:nvPr>
        </p:nvSpPr>
        <p:spPr>
          <a:xfrm>
            <a:off x="5205629" y="4153830"/>
            <a:ext cx="1776140" cy="672286"/>
          </a:xfrm>
        </p:spPr>
        <p:txBody>
          <a:bodyPr vert="horz" lIns="0" tIns="0" rIns="0" bIns="0" rtlCol="0" anchor="t">
            <a:noAutofit/>
          </a:bodyPr>
          <a:lstStyle/>
          <a:p>
            <a:r>
              <a:rPr lang="en-US" sz="2200">
                <a:ea typeface="+mn-lt"/>
                <a:cs typeface="+mn-lt"/>
              </a:rPr>
              <a:t>Fall 2021 Update</a:t>
            </a:r>
          </a:p>
          <a:p>
            <a:endParaRPr lang="en-US" sz="2200"/>
          </a:p>
        </p:txBody>
      </p:sp>
      <p:pic>
        <p:nvPicPr>
          <p:cNvPr id="27" name="Picture Placeholder 26" descr="Clock">
            <a:extLst>
              <a:ext uri="{FF2B5EF4-FFF2-40B4-BE49-F238E27FC236}">
                <a16:creationId xmlns:a16="http://schemas.microsoft.com/office/drawing/2014/main" id="{6F737161-FE67-434D-A781-59EDB9EDCB23}"/>
              </a:ext>
            </a:extLst>
          </p:cNvPr>
          <p:cNvPicPr>
            <a:picLocks noGrp="1" noChangeAspect="1"/>
          </p:cNvPicPr>
          <p:nvPr>
            <p:ph type="pic" sz="quarter" idx="14"/>
          </p:nvPr>
        </p:nvPicPr>
        <p:blipFill>
          <a:blip r:embed="rId4">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a:fillRect/>
          </a:stretch>
        </p:blipFill>
        <p:spPr>
          <a:xfrm>
            <a:off x="9922034" y="2096715"/>
            <a:ext cx="1259505" cy="1259505"/>
          </a:xfrm>
        </p:spPr>
      </p:pic>
      <p:sp>
        <p:nvSpPr>
          <p:cNvPr id="20" name="Text Placeholder 19">
            <a:extLst>
              <a:ext uri="{FF2B5EF4-FFF2-40B4-BE49-F238E27FC236}">
                <a16:creationId xmlns:a16="http://schemas.microsoft.com/office/drawing/2014/main" id="{CB924A29-3538-4A3F-82A6-D2A7538C2111}"/>
              </a:ext>
            </a:extLst>
          </p:cNvPr>
          <p:cNvSpPr>
            <a:spLocks noGrp="1"/>
          </p:cNvSpPr>
          <p:nvPr>
            <p:ph type="body" sz="quarter" idx="19"/>
          </p:nvPr>
        </p:nvSpPr>
        <p:spPr>
          <a:xfrm>
            <a:off x="764176" y="4096320"/>
            <a:ext cx="1689876" cy="1463040"/>
          </a:xfrm>
        </p:spPr>
        <p:txBody>
          <a:bodyPr vert="horz" lIns="0" tIns="0" rIns="0" bIns="0" rtlCol="0" anchor="t">
            <a:noAutofit/>
          </a:bodyPr>
          <a:lstStyle/>
          <a:p>
            <a:r>
              <a:rPr lang="en-US" sz="2200">
                <a:cs typeface="Arial"/>
              </a:rPr>
              <a:t>Professional Learning Core Team &amp; </a:t>
            </a:r>
            <a:r>
              <a:rPr lang="en-US" sz="2200">
                <a:ea typeface="+mn-lt"/>
                <a:cs typeface="+mn-lt"/>
              </a:rPr>
              <a:t>Learning Community Moderators</a:t>
            </a:r>
            <a:endParaRPr lang="en-US" sz="2200">
              <a:cs typeface="Arial"/>
            </a:endParaRPr>
          </a:p>
        </p:txBody>
      </p:sp>
      <p:pic>
        <p:nvPicPr>
          <p:cNvPr id="29" name="Picture Placeholder 28" descr="Daily calendar outline">
            <a:extLst>
              <a:ext uri="{FF2B5EF4-FFF2-40B4-BE49-F238E27FC236}">
                <a16:creationId xmlns:a16="http://schemas.microsoft.com/office/drawing/2014/main" id="{9E5BF01B-21D6-4D43-9CAE-0298685C1A7B}"/>
              </a:ext>
            </a:extLst>
          </p:cNvPr>
          <p:cNvPicPr>
            <a:picLocks noGrp="1" noChangeAspect="1"/>
          </p:cNvPicPr>
          <p:nvPr>
            <p:ph type="pic" sz="quarter" idx="15"/>
          </p:nvPr>
        </p:nvPicPr>
        <p:blipFill>
          <a:blip r:embed="rId6">
            <a:extLst>
              <a:ext uri="{96DAC541-7B7A-43D3-8B79-37D633B846F1}">
                <asvg:svgBlip xmlns:asvg="http://schemas.microsoft.com/office/drawing/2016/SVG/main" r:embed="rId7"/>
              </a:ext>
            </a:extLst>
          </a:blip>
          <a:srcRect/>
          <a:stretch>
            <a:fillRect/>
          </a:stretch>
        </p:blipFill>
        <p:spPr>
          <a:xfrm>
            <a:off x="5466248" y="2096716"/>
            <a:ext cx="1259505" cy="1259505"/>
          </a:xfrm>
        </p:spPr>
      </p:pic>
      <p:sp>
        <p:nvSpPr>
          <p:cNvPr id="21" name="Text Placeholder 20">
            <a:extLst>
              <a:ext uri="{FF2B5EF4-FFF2-40B4-BE49-F238E27FC236}">
                <a16:creationId xmlns:a16="http://schemas.microsoft.com/office/drawing/2014/main" id="{1B8F0371-4F69-4131-91BF-9AB99E6EE89B}"/>
              </a:ext>
            </a:extLst>
          </p:cNvPr>
          <p:cNvSpPr>
            <a:spLocks noGrp="1"/>
          </p:cNvSpPr>
          <p:nvPr>
            <p:ph type="body" sz="quarter" idx="20"/>
          </p:nvPr>
        </p:nvSpPr>
        <p:spPr>
          <a:xfrm>
            <a:off x="7450798" y="4153829"/>
            <a:ext cx="1776140" cy="1017342"/>
          </a:xfrm>
        </p:spPr>
        <p:txBody>
          <a:bodyPr vert="horz" lIns="0" tIns="0" rIns="0" bIns="0" rtlCol="0" anchor="t">
            <a:noAutofit/>
          </a:bodyPr>
          <a:lstStyle/>
          <a:p>
            <a:r>
              <a:rPr lang="en-US" sz="2200">
                <a:ea typeface="+mn-lt"/>
                <a:cs typeface="+mn-lt"/>
              </a:rPr>
              <a:t>What's in Store this Semester</a:t>
            </a:r>
            <a:endParaRPr lang="en-US" sz="2200">
              <a:cs typeface="Arial"/>
            </a:endParaRPr>
          </a:p>
          <a:p>
            <a:endParaRPr lang="en-US">
              <a:cs typeface="Arial"/>
            </a:endParaRPr>
          </a:p>
        </p:txBody>
      </p:sp>
      <p:pic>
        <p:nvPicPr>
          <p:cNvPr id="31" name="Picture Placeholder 30" descr="Remote learning language outline">
            <a:extLst>
              <a:ext uri="{FF2B5EF4-FFF2-40B4-BE49-F238E27FC236}">
                <a16:creationId xmlns:a16="http://schemas.microsoft.com/office/drawing/2014/main" id="{089E8AB6-C16E-4752-810F-8F98DB929DB5}"/>
              </a:ext>
            </a:extLst>
          </p:cNvPr>
          <p:cNvPicPr>
            <a:picLocks noGrp="1" noChangeAspect="1"/>
          </p:cNvPicPr>
          <p:nvPr>
            <p:ph type="pic" sz="quarter" idx="16"/>
          </p:nvPr>
        </p:nvPicPr>
        <p:blipFill>
          <a:blip r:embed="rId8">
            <a:extLst>
              <a:ext uri="{96DAC541-7B7A-43D3-8B79-37D633B846F1}">
                <asvg:svgBlip xmlns:asvg="http://schemas.microsoft.com/office/drawing/2016/SVG/main" r:embed="rId9"/>
              </a:ext>
            </a:extLst>
          </a:blip>
          <a:srcRect/>
          <a:stretch>
            <a:fillRect/>
          </a:stretch>
        </p:blipFill>
        <p:spPr>
          <a:xfrm>
            <a:off x="7710266" y="2096716"/>
            <a:ext cx="1259505" cy="1259505"/>
          </a:xfrm>
        </p:spPr>
      </p:pic>
      <p:pic>
        <p:nvPicPr>
          <p:cNvPr id="33" name="Picture Placeholder 32" descr="Head with Gears">
            <a:extLst>
              <a:ext uri="{FF2B5EF4-FFF2-40B4-BE49-F238E27FC236}">
                <a16:creationId xmlns:a16="http://schemas.microsoft.com/office/drawing/2014/main" id="{CC9DBBE5-5AD0-41E8-A719-84509E5D9F9E}"/>
              </a:ext>
            </a:extLst>
          </p:cNvPr>
          <p:cNvPicPr>
            <a:picLocks noGrp="1" noChangeAspect="1"/>
          </p:cNvPicPr>
          <p:nvPr>
            <p:ph type="pic" sz="quarter" idx="17"/>
          </p:nvPr>
        </p:nvPicPr>
        <p:blipFill>
          <a:blip r:embed="rId10">
            <a:extLst>
              <a:ext uri="{28A0092B-C50C-407E-A947-70E740481C1C}">
                <a14:useLocalDpi xmlns:a14="http://schemas.microsoft.com/office/drawing/2010/main"/>
              </a:ext>
              <a:ext uri="{96DAC541-7B7A-43D3-8B79-37D633B846F1}">
                <asvg:svgBlip xmlns:asvg="http://schemas.microsoft.com/office/drawing/2016/SVG/main" r:embed="rId11"/>
              </a:ext>
            </a:extLst>
          </a:blip>
          <a:srcRect t="63" b="63"/>
          <a:stretch>
            <a:fillRect/>
          </a:stretch>
        </p:blipFill>
        <p:spPr>
          <a:xfrm>
            <a:off x="3183769" y="2116594"/>
            <a:ext cx="1259505" cy="1259505"/>
          </a:xfrm>
        </p:spPr>
      </p:pic>
      <p:sp>
        <p:nvSpPr>
          <p:cNvPr id="23" name="Text Placeholder 22">
            <a:extLst>
              <a:ext uri="{FF2B5EF4-FFF2-40B4-BE49-F238E27FC236}">
                <a16:creationId xmlns:a16="http://schemas.microsoft.com/office/drawing/2014/main" id="{8D05A34F-7712-46DB-AB5B-272E294B62EE}"/>
              </a:ext>
            </a:extLst>
          </p:cNvPr>
          <p:cNvSpPr>
            <a:spLocks noGrp="1"/>
          </p:cNvSpPr>
          <p:nvPr>
            <p:ph type="body" sz="quarter" idx="22"/>
          </p:nvPr>
        </p:nvSpPr>
        <p:spPr>
          <a:xfrm>
            <a:off x="9667210" y="4153829"/>
            <a:ext cx="1776140" cy="657908"/>
          </a:xfrm>
        </p:spPr>
        <p:txBody>
          <a:bodyPr vert="horz" lIns="0" tIns="0" rIns="0" bIns="0" rtlCol="0" anchor="t">
            <a:noAutofit/>
          </a:bodyPr>
          <a:lstStyle/>
          <a:p>
            <a:r>
              <a:rPr lang="en-US" sz="2200">
                <a:cs typeface="Arial"/>
              </a:rPr>
              <a:t>Deliverables &amp; Deadlines</a:t>
            </a:r>
          </a:p>
          <a:p>
            <a:endParaRPr lang="en-US" sz="2200"/>
          </a:p>
        </p:txBody>
      </p:sp>
      <p:sp>
        <p:nvSpPr>
          <p:cNvPr id="2" name="Slide Number Placeholder 1">
            <a:extLst>
              <a:ext uri="{FF2B5EF4-FFF2-40B4-BE49-F238E27FC236}">
                <a16:creationId xmlns:a16="http://schemas.microsoft.com/office/drawing/2014/main" id="{CC1F11E7-EDE5-4119-BA64-4FC57C285D19}"/>
              </a:ext>
            </a:extLst>
          </p:cNvPr>
          <p:cNvSpPr>
            <a:spLocks noGrp="1"/>
          </p:cNvSpPr>
          <p:nvPr>
            <p:ph type="sldNum" sz="quarter" idx="12"/>
          </p:nvPr>
        </p:nvSpPr>
        <p:spPr/>
        <p:txBody>
          <a:bodyPr/>
          <a:lstStyle/>
          <a:p>
            <a:fld id="{C263D6C4-4840-40CC-AC84-17E24B3B7BDE}" type="slidenum">
              <a:rPr lang="en-US" smtClean="0"/>
              <a:pPr/>
              <a:t>2</a:t>
            </a:fld>
            <a:endParaRPr lang="en-US"/>
          </a:p>
        </p:txBody>
      </p:sp>
      <p:sp>
        <p:nvSpPr>
          <p:cNvPr id="6" name="Text Placeholder 18">
            <a:extLst>
              <a:ext uri="{FF2B5EF4-FFF2-40B4-BE49-F238E27FC236}">
                <a16:creationId xmlns:a16="http://schemas.microsoft.com/office/drawing/2014/main" id="{CBC84245-8F2B-4610-B79D-E843B8A4F111}"/>
              </a:ext>
            </a:extLst>
          </p:cNvPr>
          <p:cNvSpPr txBox="1">
            <a:spLocks/>
          </p:cNvSpPr>
          <p:nvPr/>
        </p:nvSpPr>
        <p:spPr>
          <a:xfrm>
            <a:off x="2928256" y="4148079"/>
            <a:ext cx="1776140" cy="413493"/>
          </a:xfrm>
          <a:prstGeom prst="rect">
            <a:avLst/>
          </a:prstGeom>
        </p:spPr>
        <p:txBody>
          <a:bodyPr vert="horz" lIns="0" tIns="0" rIns="0" bIns="0" rtlCol="0" anchor="t">
            <a:noAutofit/>
          </a:bodyPr>
          <a:lstStyle>
            <a:lvl1pPr marL="0" indent="0" algn="ctr" defTabSz="914400" rtl="0" eaLnBrk="1" latinLnBrk="0" hangingPunct="1">
              <a:lnSpc>
                <a:spcPct val="100000"/>
              </a:lnSpc>
              <a:spcBef>
                <a:spcPts val="600"/>
              </a:spcBef>
              <a:spcAft>
                <a:spcPts val="400"/>
              </a:spcAft>
              <a:buClr>
                <a:schemeClr val="accent2"/>
              </a:buClr>
              <a:buFont typeface="Arial" panose="020B0604020202020204" pitchFamily="34" charset="0"/>
              <a:buNone/>
              <a:defRPr sz="1400" kern="1200">
                <a:solidFill>
                  <a:schemeClr val="bg1"/>
                </a:solidFill>
                <a:latin typeface="+mn-lt"/>
                <a:ea typeface="+mn-ea"/>
                <a:cs typeface="Arial" panose="020B0604020202020204" pitchFamily="34" charset="0"/>
              </a:defRPr>
            </a:lvl1pPr>
            <a:lvl2pPr marL="685800" indent="-228600" algn="l" defTabSz="914400" rtl="0" eaLnBrk="1" latinLnBrk="0" hangingPunct="1">
              <a:lnSpc>
                <a:spcPct val="100000"/>
              </a:lnSpc>
              <a:spcBef>
                <a:spcPts val="600"/>
              </a:spcBef>
              <a:spcAft>
                <a:spcPts val="400"/>
              </a:spcAft>
              <a:buClr>
                <a:schemeClr val="accent2"/>
              </a:buClr>
              <a:buFont typeface="Arial" panose="020B0604020202020204" pitchFamily="34" charset="0"/>
              <a:buChar char="•"/>
              <a:defRPr sz="16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600"/>
              </a:spcBef>
              <a:spcAft>
                <a:spcPts val="400"/>
              </a:spcAft>
              <a:buClr>
                <a:schemeClr val="accent2"/>
              </a:buClr>
              <a:buFont typeface="Arial" panose="020B0604020202020204" pitchFamily="34" charset="0"/>
              <a:buChar char="•"/>
              <a:defRPr sz="14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4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4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a:cs typeface="Arial"/>
              </a:rPr>
              <a:t>Why HIPs?</a:t>
            </a:r>
            <a:endParaRPr lang="en-US" sz="2200"/>
          </a:p>
        </p:txBody>
      </p:sp>
    </p:spTree>
    <p:extLst>
      <p:ext uri="{BB962C8B-B14F-4D97-AF65-F5344CB8AC3E}">
        <p14:creationId xmlns:p14="http://schemas.microsoft.com/office/powerpoint/2010/main" val="3892131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351735" y="1390255"/>
            <a:ext cx="7662893" cy="535531"/>
          </a:xfrm>
        </p:spPr>
        <p:txBody>
          <a:bodyPr/>
          <a:lstStyle/>
          <a:p>
            <a:r>
              <a:rPr lang="en-US"/>
              <a:t>Title III Faculty PL Core Team Leadership</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502010" y="2307595"/>
            <a:ext cx="10830224" cy="3381214"/>
          </a:xfrm>
        </p:spPr>
        <p:txBody>
          <a:bodyPr vert="horz" lIns="91440" tIns="45720" rIns="91440" bIns="45720" rtlCol="0" anchor="t">
            <a:noAutofit/>
          </a:bodyPr>
          <a:lstStyle/>
          <a:p>
            <a:pPr algn="l" rtl="0" fontAlgn="base"/>
            <a:r>
              <a:rPr lang="en-US" sz="2200" b="0">
                <a:effectLst/>
                <a:cs typeface="Arial"/>
              </a:rPr>
              <a:t>Sharmon Bryant, </a:t>
            </a:r>
            <a:r>
              <a:rPr lang="en-US" sz="2200" b="0" i="1">
                <a:effectLst/>
                <a:cs typeface="Arial"/>
              </a:rPr>
              <a:t>Associate Director, Title III grant</a:t>
            </a:r>
          </a:p>
          <a:p>
            <a:pPr marL="0" indent="0" algn="l" rtl="0" fontAlgn="base">
              <a:buNone/>
            </a:pPr>
            <a:endParaRPr lang="en-US" sz="2200"/>
          </a:p>
          <a:p>
            <a:pPr fontAlgn="base"/>
            <a:r>
              <a:rPr lang="en-US" sz="2200" b="0">
                <a:effectLst/>
                <a:cs typeface="Arial"/>
              </a:rPr>
              <a:t>Girija </a:t>
            </a:r>
            <a:r>
              <a:rPr lang="en-US" sz="2200" b="0" err="1">
                <a:effectLst/>
                <a:cs typeface="Arial"/>
              </a:rPr>
              <a:t>Nagaswami</a:t>
            </a:r>
            <a:r>
              <a:rPr lang="en-US" sz="2200" b="0">
                <a:effectLst/>
                <a:cs typeface="Arial"/>
              </a:rPr>
              <a:t>,</a:t>
            </a:r>
            <a:r>
              <a:rPr lang="en-US" sz="2200" b="0" i="1">
                <a:effectLst/>
                <a:cs typeface="Arial"/>
              </a:rPr>
              <a:t> Professor of English</a:t>
            </a:r>
            <a:r>
              <a:rPr lang="en-US" sz="2200" b="0">
                <a:effectLst/>
                <a:cs typeface="Arial"/>
              </a:rPr>
              <a:t> and </a:t>
            </a:r>
            <a:r>
              <a:rPr lang="en-US" sz="2200" b="0" i="1">
                <a:effectLst/>
                <a:cs typeface="Arial"/>
              </a:rPr>
              <a:t>Faculty Center for Teaching &amp; Learning (FCTL) Facilitator</a:t>
            </a:r>
            <a:r>
              <a:rPr lang="en-US" sz="2200" i="1">
                <a:cs typeface="Arial"/>
              </a:rPr>
              <a:t> </a:t>
            </a:r>
            <a:endParaRPr lang="en-US" sz="2200" b="0" i="1">
              <a:effectLst/>
            </a:endParaRPr>
          </a:p>
          <a:p>
            <a:pPr marL="0" indent="0" algn="l" rtl="0" fontAlgn="base">
              <a:buNone/>
            </a:pPr>
            <a:endParaRPr lang="en-US" sz="2200" b="0">
              <a:effectLst/>
            </a:endParaRPr>
          </a:p>
          <a:p>
            <a:pPr algn="l" rtl="0" fontAlgn="base"/>
            <a:r>
              <a:rPr lang="en-US" sz="2200" b="0">
                <a:effectLst/>
                <a:cs typeface="Arial"/>
              </a:rPr>
              <a:t>Stephanie </a:t>
            </a:r>
            <a:r>
              <a:rPr lang="en-US" sz="2200" b="0" err="1">
                <a:effectLst/>
                <a:cs typeface="Arial"/>
              </a:rPr>
              <a:t>Scordia</a:t>
            </a:r>
            <a:r>
              <a:rPr lang="en-US" sz="2200" b="0">
                <a:effectLst/>
                <a:cs typeface="Arial"/>
              </a:rPr>
              <a:t>, </a:t>
            </a:r>
            <a:r>
              <a:rPr lang="en-US" sz="2200" b="0" i="1">
                <a:effectLst/>
                <a:cs typeface="Arial"/>
              </a:rPr>
              <a:t>Associate Professor of English </a:t>
            </a:r>
            <a:r>
              <a:rPr lang="en-US" sz="2200" b="0">
                <a:effectLst/>
                <a:cs typeface="Arial"/>
              </a:rPr>
              <a:t>and </a:t>
            </a:r>
            <a:r>
              <a:rPr lang="en-US" sz="2200" b="0" i="1">
                <a:effectLst/>
                <a:cs typeface="Arial"/>
              </a:rPr>
              <a:t>P</a:t>
            </a:r>
            <a:r>
              <a:rPr lang="en-US" sz="2200" i="1">
                <a:cs typeface="Arial"/>
              </a:rPr>
              <a:t>rofessional Learning Coordinator, </a:t>
            </a:r>
            <a:r>
              <a:rPr lang="en-US" sz="2200" b="0" i="1">
                <a:effectLst/>
                <a:cs typeface="Arial"/>
              </a:rPr>
              <a:t>Title III grant</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3</a:t>
            </a:fld>
            <a:endParaRPr lang="en-US"/>
          </a:p>
        </p:txBody>
      </p:sp>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E3981-F0D7-482C-A8E0-6A57700BECA7}"/>
              </a:ext>
            </a:extLst>
          </p:cNvPr>
          <p:cNvSpPr>
            <a:spLocks noGrp="1"/>
          </p:cNvSpPr>
          <p:nvPr>
            <p:ph type="title"/>
          </p:nvPr>
        </p:nvSpPr>
        <p:spPr>
          <a:xfrm>
            <a:off x="383076" y="1396824"/>
            <a:ext cx="9064822" cy="923330"/>
          </a:xfrm>
        </p:spPr>
        <p:txBody>
          <a:bodyPr/>
          <a:lstStyle/>
          <a:p>
            <a:r>
              <a:rPr lang="en-US" sz="3000"/>
              <a:t>Title III Faculty Professional Learning Core Team</a:t>
            </a:r>
          </a:p>
        </p:txBody>
      </p:sp>
      <p:sp>
        <p:nvSpPr>
          <p:cNvPr id="2" name="Slide Number Placeholder 1">
            <a:extLst>
              <a:ext uri="{FF2B5EF4-FFF2-40B4-BE49-F238E27FC236}">
                <a16:creationId xmlns:a16="http://schemas.microsoft.com/office/drawing/2014/main" id="{520FC4EE-F318-4344-9E3C-B950ADB63865}"/>
              </a:ext>
            </a:extLst>
          </p:cNvPr>
          <p:cNvSpPr>
            <a:spLocks noGrp="1"/>
          </p:cNvSpPr>
          <p:nvPr>
            <p:ph type="sldNum" sz="quarter" idx="12"/>
          </p:nvPr>
        </p:nvSpPr>
        <p:spPr/>
        <p:txBody>
          <a:bodyPr/>
          <a:lstStyle/>
          <a:p>
            <a:fld id="{C263D6C4-4840-40CC-AC84-17E24B3B7BDE}" type="slidenum">
              <a:rPr lang="en-US" smtClean="0"/>
              <a:pPr/>
              <a:t>4</a:t>
            </a:fld>
            <a:endParaRPr lang="en-US"/>
          </a:p>
        </p:txBody>
      </p:sp>
      <p:sp>
        <p:nvSpPr>
          <p:cNvPr id="7" name="Text Placeholder 6">
            <a:extLst>
              <a:ext uri="{FF2B5EF4-FFF2-40B4-BE49-F238E27FC236}">
                <a16:creationId xmlns:a16="http://schemas.microsoft.com/office/drawing/2014/main" id="{B74126B4-1E6C-4FFF-9282-40E18A85A07F}"/>
              </a:ext>
            </a:extLst>
          </p:cNvPr>
          <p:cNvSpPr>
            <a:spLocks noGrp="1"/>
          </p:cNvSpPr>
          <p:nvPr>
            <p:ph type="body" sz="quarter" idx="1"/>
          </p:nvPr>
        </p:nvSpPr>
        <p:spPr>
          <a:xfrm>
            <a:off x="736600" y="2320154"/>
            <a:ext cx="5157787" cy="3871498"/>
          </a:xfrm>
        </p:spPr>
        <p:txBody>
          <a:bodyPr>
            <a:normAutofit fontScale="92500" lnSpcReduction="20000"/>
          </a:bodyPr>
          <a:lstStyle/>
          <a:p>
            <a:pPr algn="l" fontAlgn="base"/>
            <a:r>
              <a:rPr lang="en-US" sz="2400"/>
              <a:t>Edite Birnbaum</a:t>
            </a:r>
            <a:r>
              <a:rPr lang="en-US" sz="2400" b="0"/>
              <a:t> </a:t>
            </a:r>
            <a:endParaRPr lang="en-US" sz="2400" b="0">
              <a:cs typeface="Arial"/>
            </a:endParaRPr>
          </a:p>
          <a:p>
            <a:pPr marL="0" indent="0" algn="l" rtl="0" fontAlgn="base">
              <a:buNone/>
            </a:pPr>
            <a:r>
              <a:rPr lang="en-US" sz="2000" b="0"/>
              <a:t>Foundational Math</a:t>
            </a:r>
            <a:endParaRPr lang="en-US" sz="2000" b="0">
              <a:cs typeface="Arial"/>
            </a:endParaRPr>
          </a:p>
          <a:p>
            <a:pPr marL="0" indent="0" algn="l" rtl="0" fontAlgn="base">
              <a:buNone/>
            </a:pPr>
            <a:endParaRPr lang="en-US" sz="2000" b="0">
              <a:cs typeface="Arial"/>
            </a:endParaRPr>
          </a:p>
          <a:p>
            <a:pPr marL="0" indent="0" algn="l" rtl="0" fontAlgn="base">
              <a:buNone/>
            </a:pPr>
            <a:r>
              <a:rPr lang="en-US" sz="2400" err="1"/>
              <a:t>Khalica</a:t>
            </a:r>
            <a:r>
              <a:rPr lang="en-US" sz="2400"/>
              <a:t>  Collins</a:t>
            </a:r>
            <a:endParaRPr lang="en-US" sz="2400">
              <a:cs typeface="Arial"/>
            </a:endParaRPr>
          </a:p>
          <a:p>
            <a:pPr marL="0" indent="0" algn="l" rtl="0" fontAlgn="base">
              <a:buNone/>
            </a:pPr>
            <a:r>
              <a:rPr lang="en-US" sz="2000" b="0"/>
              <a:t>Advising </a:t>
            </a:r>
            <a:endParaRPr lang="en-US" sz="2000" b="0">
              <a:cs typeface="Arial"/>
            </a:endParaRPr>
          </a:p>
          <a:p>
            <a:pPr marL="0" indent="0" algn="l" rtl="0" fontAlgn="base">
              <a:buNone/>
            </a:pPr>
            <a:endParaRPr lang="en-US" sz="2000" b="0">
              <a:cs typeface="Arial"/>
            </a:endParaRPr>
          </a:p>
          <a:p>
            <a:pPr marL="0" indent="0" algn="l" rtl="0" fontAlgn="base">
              <a:buNone/>
            </a:pPr>
            <a:r>
              <a:rPr lang="en-US" sz="2400"/>
              <a:t>Judy Cruz-Ransom</a:t>
            </a:r>
            <a:endParaRPr lang="en-US" sz="2400">
              <a:cs typeface="Arial"/>
            </a:endParaRPr>
          </a:p>
          <a:p>
            <a:pPr marL="0" indent="0" algn="l" rtl="0" fontAlgn="base">
              <a:buNone/>
            </a:pPr>
            <a:r>
              <a:rPr lang="en-US" sz="2000" b="0"/>
              <a:t>Criminal Justice</a:t>
            </a:r>
            <a:endParaRPr lang="en-US" sz="2000" b="0">
              <a:cs typeface="Arial"/>
            </a:endParaRPr>
          </a:p>
          <a:p>
            <a:pPr marL="0" indent="0" algn="l" rtl="0" fontAlgn="base">
              <a:buNone/>
            </a:pPr>
            <a:endParaRPr lang="en-US" sz="2000" b="0">
              <a:cs typeface="Arial"/>
            </a:endParaRPr>
          </a:p>
          <a:p>
            <a:pPr marL="0" indent="0" algn="l" rtl="0" fontAlgn="base">
              <a:buNone/>
            </a:pPr>
            <a:r>
              <a:rPr lang="en-US" sz="2400"/>
              <a:t>Taoufik </a:t>
            </a:r>
            <a:r>
              <a:rPr lang="en-US" sz="2400" err="1"/>
              <a:t>Ennoure</a:t>
            </a:r>
            <a:endParaRPr lang="en-US" sz="2400">
              <a:cs typeface="Arial"/>
            </a:endParaRPr>
          </a:p>
          <a:p>
            <a:pPr marL="0" indent="0" algn="l" rtl="0" fontAlgn="base">
              <a:buNone/>
            </a:pPr>
            <a:r>
              <a:rPr lang="en-US" sz="2000" b="0"/>
              <a:t>Computer Technologies</a:t>
            </a:r>
            <a:endParaRPr lang="en-US" sz="2000" b="0">
              <a:cs typeface="Arial"/>
            </a:endParaRPr>
          </a:p>
          <a:p>
            <a:endParaRPr lang="en-US" b="0">
              <a:cs typeface="Arial"/>
            </a:endParaRPr>
          </a:p>
        </p:txBody>
      </p:sp>
      <p:sp>
        <p:nvSpPr>
          <p:cNvPr id="6" name="Text Placeholder 5">
            <a:extLst>
              <a:ext uri="{FF2B5EF4-FFF2-40B4-BE49-F238E27FC236}">
                <a16:creationId xmlns:a16="http://schemas.microsoft.com/office/drawing/2014/main" id="{000A9570-5EF6-4AFB-9FCA-7C8998E3FEB1}"/>
              </a:ext>
            </a:extLst>
          </p:cNvPr>
          <p:cNvSpPr>
            <a:spLocks noGrp="1"/>
          </p:cNvSpPr>
          <p:nvPr>
            <p:ph type="body" sz="quarter" idx="4"/>
          </p:nvPr>
        </p:nvSpPr>
        <p:spPr>
          <a:xfrm>
            <a:off x="6087778" y="2219513"/>
            <a:ext cx="5353245" cy="3972138"/>
          </a:xfrm>
        </p:spPr>
        <p:txBody>
          <a:bodyPr vert="horz" lIns="91440" tIns="45720" rIns="91440" bIns="45720" rtlCol="0" anchor="t">
            <a:noAutofit/>
          </a:bodyPr>
          <a:lstStyle/>
          <a:p>
            <a:pPr marL="0" indent="0" algn="l" rtl="0" fontAlgn="base">
              <a:lnSpc>
                <a:spcPct val="100000"/>
              </a:lnSpc>
              <a:spcBef>
                <a:spcPts val="0"/>
              </a:spcBef>
              <a:buNone/>
            </a:pPr>
            <a:r>
              <a:rPr lang="en-US" sz="2200" b="1"/>
              <a:t>Catherine Malele</a:t>
            </a:r>
            <a:endParaRPr lang="en-US" sz="2200" b="1">
              <a:cs typeface="Arial"/>
            </a:endParaRPr>
          </a:p>
          <a:p>
            <a:pPr marL="0" indent="0" algn="l" rtl="0" fontAlgn="base">
              <a:lnSpc>
                <a:spcPct val="100000"/>
              </a:lnSpc>
              <a:spcBef>
                <a:spcPts val="0"/>
              </a:spcBef>
              <a:buNone/>
            </a:pPr>
            <a:r>
              <a:rPr lang="en-US" sz="1900"/>
              <a:t>Chemistry </a:t>
            </a:r>
            <a:endParaRPr lang="en-US" sz="1900">
              <a:cs typeface="Arial"/>
            </a:endParaRPr>
          </a:p>
          <a:p>
            <a:pPr marL="0" indent="0" algn="l" rtl="0" fontAlgn="base">
              <a:lnSpc>
                <a:spcPct val="100000"/>
              </a:lnSpc>
              <a:spcBef>
                <a:spcPts val="0"/>
              </a:spcBef>
              <a:buNone/>
            </a:pPr>
            <a:endParaRPr lang="en-US" sz="2200">
              <a:cs typeface="Arial"/>
            </a:endParaRPr>
          </a:p>
          <a:p>
            <a:pPr marL="0" indent="0" fontAlgn="base">
              <a:lnSpc>
                <a:spcPct val="100000"/>
              </a:lnSpc>
              <a:spcBef>
                <a:spcPts val="0"/>
              </a:spcBef>
              <a:buNone/>
            </a:pPr>
            <a:r>
              <a:rPr lang="en-US" sz="2200" b="1"/>
              <a:t>Jennifer Schneider </a:t>
            </a:r>
            <a:endParaRPr lang="en-US" sz="2200" b="1">
              <a:cs typeface="Arial"/>
            </a:endParaRPr>
          </a:p>
          <a:p>
            <a:pPr marL="0" indent="0" algn="l" rtl="0" fontAlgn="base">
              <a:lnSpc>
                <a:spcPct val="100000"/>
              </a:lnSpc>
              <a:spcBef>
                <a:spcPts val="0"/>
              </a:spcBef>
              <a:buNone/>
            </a:pPr>
            <a:r>
              <a:rPr lang="en-US" sz="1900"/>
              <a:t>Paralegal Studies </a:t>
            </a:r>
            <a:endParaRPr lang="en-US" sz="1900">
              <a:cs typeface="Arial"/>
            </a:endParaRPr>
          </a:p>
          <a:p>
            <a:pPr marL="0" indent="0" algn="l" rtl="0" fontAlgn="base">
              <a:lnSpc>
                <a:spcPct val="100000"/>
              </a:lnSpc>
              <a:spcBef>
                <a:spcPts val="0"/>
              </a:spcBef>
              <a:buNone/>
            </a:pPr>
            <a:endParaRPr lang="en-US" sz="2200">
              <a:cs typeface="Arial"/>
            </a:endParaRPr>
          </a:p>
          <a:p>
            <a:pPr marL="0" indent="0" algn="l" rtl="0" fontAlgn="base">
              <a:lnSpc>
                <a:spcPct val="100000"/>
              </a:lnSpc>
              <a:spcBef>
                <a:spcPts val="0"/>
              </a:spcBef>
              <a:buNone/>
            </a:pPr>
            <a:r>
              <a:rPr lang="en-US" sz="2200" b="1"/>
              <a:t>Jocelyn Sirkis</a:t>
            </a:r>
            <a:endParaRPr lang="en-US" sz="2200" b="1">
              <a:cs typeface="Arial"/>
            </a:endParaRPr>
          </a:p>
          <a:p>
            <a:pPr marL="0" indent="0" algn="l" rtl="0" fontAlgn="base">
              <a:lnSpc>
                <a:spcPct val="100000"/>
              </a:lnSpc>
              <a:spcBef>
                <a:spcPts val="0"/>
              </a:spcBef>
              <a:buNone/>
            </a:pPr>
            <a:r>
              <a:rPr lang="en-US" sz="1900"/>
              <a:t>Business Leadership, Fashion, &amp; Hospitality</a:t>
            </a:r>
            <a:endParaRPr lang="en-US" sz="1900">
              <a:cs typeface="Arial"/>
            </a:endParaRPr>
          </a:p>
          <a:p>
            <a:pPr marL="0" indent="0" algn="l" rtl="0" fontAlgn="base">
              <a:lnSpc>
                <a:spcPct val="100000"/>
              </a:lnSpc>
              <a:spcBef>
                <a:spcPts val="0"/>
              </a:spcBef>
              <a:buNone/>
            </a:pPr>
            <a:endParaRPr lang="en-US" sz="2200">
              <a:cs typeface="Arial"/>
            </a:endParaRPr>
          </a:p>
          <a:p>
            <a:pPr marL="0" indent="0" algn="l" rtl="0" fontAlgn="base">
              <a:lnSpc>
                <a:spcPct val="100000"/>
              </a:lnSpc>
              <a:spcBef>
                <a:spcPts val="0"/>
              </a:spcBef>
              <a:buNone/>
            </a:pPr>
            <a:r>
              <a:rPr lang="en-US" sz="2200" b="1"/>
              <a:t>Christine Veal</a:t>
            </a:r>
            <a:endParaRPr lang="en-US" sz="2200" b="1">
              <a:cs typeface="Arial"/>
            </a:endParaRPr>
          </a:p>
          <a:p>
            <a:pPr marL="0" indent="0" algn="l" rtl="0" fontAlgn="base">
              <a:lnSpc>
                <a:spcPct val="100000"/>
              </a:lnSpc>
              <a:spcBef>
                <a:spcPts val="0"/>
              </a:spcBef>
              <a:buNone/>
            </a:pPr>
            <a:r>
              <a:rPr lang="en-US" sz="1900"/>
              <a:t>Nursing</a:t>
            </a:r>
            <a:endParaRPr lang="en-US" sz="1900">
              <a:cs typeface="Arial"/>
            </a:endParaRPr>
          </a:p>
          <a:p>
            <a:endParaRPr lang="en-US" sz="2200">
              <a:cs typeface="Arial"/>
            </a:endParaRPr>
          </a:p>
        </p:txBody>
      </p:sp>
    </p:spTree>
    <p:extLst>
      <p:ext uri="{BB962C8B-B14F-4D97-AF65-F5344CB8AC3E}">
        <p14:creationId xmlns:p14="http://schemas.microsoft.com/office/powerpoint/2010/main" val="3607270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F80CC-53D1-402A-A712-EBB3D00C950D}"/>
              </a:ext>
            </a:extLst>
          </p:cNvPr>
          <p:cNvSpPr>
            <a:spLocks noGrp="1"/>
          </p:cNvSpPr>
          <p:nvPr>
            <p:ph type="title"/>
          </p:nvPr>
        </p:nvSpPr>
        <p:spPr>
          <a:xfrm>
            <a:off x="386991" y="1448698"/>
            <a:ext cx="9172516" cy="535531"/>
          </a:xfrm>
        </p:spPr>
        <p:txBody>
          <a:bodyPr/>
          <a:lstStyle/>
          <a:p>
            <a:r>
              <a:rPr lang="en-US"/>
              <a:t>Virtual Learning Community (Canvas) Moderators</a:t>
            </a:r>
          </a:p>
        </p:txBody>
      </p:sp>
      <p:sp>
        <p:nvSpPr>
          <p:cNvPr id="3" name="Slide Number Placeholder 2">
            <a:extLst>
              <a:ext uri="{FF2B5EF4-FFF2-40B4-BE49-F238E27FC236}">
                <a16:creationId xmlns:a16="http://schemas.microsoft.com/office/drawing/2014/main" id="{9AAC8954-7113-4276-855C-0CAE538D84CB}"/>
              </a:ext>
            </a:extLst>
          </p:cNvPr>
          <p:cNvSpPr>
            <a:spLocks noGrp="1"/>
          </p:cNvSpPr>
          <p:nvPr>
            <p:ph type="sldNum" sz="quarter" idx="12"/>
          </p:nvPr>
        </p:nvSpPr>
        <p:spPr/>
        <p:txBody>
          <a:bodyPr/>
          <a:lstStyle/>
          <a:p>
            <a:fld id="{C263D6C4-4840-40CC-AC84-17E24B3B7BDE}" type="slidenum">
              <a:rPr lang="en-US" noProof="0" smtClean="0"/>
              <a:pPr/>
              <a:t>5</a:t>
            </a:fld>
            <a:endParaRPr lang="en-US" noProof="0"/>
          </a:p>
        </p:txBody>
      </p:sp>
      <p:sp>
        <p:nvSpPr>
          <p:cNvPr id="4" name="Content Placeholder 3">
            <a:extLst>
              <a:ext uri="{FF2B5EF4-FFF2-40B4-BE49-F238E27FC236}">
                <a16:creationId xmlns:a16="http://schemas.microsoft.com/office/drawing/2014/main" id="{DE393595-D350-4ABA-8A4F-23A8DA5320AF}"/>
              </a:ext>
            </a:extLst>
          </p:cNvPr>
          <p:cNvSpPr>
            <a:spLocks noGrp="1"/>
          </p:cNvSpPr>
          <p:nvPr>
            <p:ph idx="1"/>
          </p:nvPr>
        </p:nvSpPr>
        <p:spPr>
          <a:xfrm>
            <a:off x="544006" y="2271323"/>
            <a:ext cx="7692783" cy="2209112"/>
          </a:xfrm>
        </p:spPr>
        <p:txBody>
          <a:bodyPr vert="horz" lIns="91440" tIns="45720" rIns="91440" bIns="45720" rtlCol="0" anchor="t">
            <a:normAutofit/>
          </a:bodyPr>
          <a:lstStyle/>
          <a:p>
            <a:r>
              <a:rPr lang="en-US">
                <a:cs typeface="Arial"/>
              </a:rPr>
              <a:t>Jennifer Schneider, Active Learning</a:t>
            </a:r>
          </a:p>
          <a:p>
            <a:r>
              <a:rPr lang="en-US">
                <a:cs typeface="Arial"/>
              </a:rPr>
              <a:t>Taoufik </a:t>
            </a:r>
            <a:r>
              <a:rPr lang="en-US" err="1">
                <a:cs typeface="Arial"/>
              </a:rPr>
              <a:t>Ennoure</a:t>
            </a:r>
            <a:r>
              <a:rPr lang="en-US">
                <a:cs typeface="Arial"/>
              </a:rPr>
              <a:t>, Collaborative Learning</a:t>
            </a:r>
          </a:p>
          <a:p>
            <a:r>
              <a:rPr lang="en-US">
                <a:cs typeface="Arial"/>
              </a:rPr>
              <a:t>Jalyn Warren, Open Educational Resources</a:t>
            </a:r>
          </a:p>
          <a:p>
            <a:r>
              <a:rPr lang="en-US">
                <a:cs typeface="Arial"/>
              </a:rPr>
              <a:t>Nicole Vadino, Problem-Based Learning</a:t>
            </a:r>
          </a:p>
        </p:txBody>
      </p:sp>
    </p:spTree>
    <p:extLst>
      <p:ext uri="{BB962C8B-B14F-4D97-AF65-F5344CB8AC3E}">
        <p14:creationId xmlns:p14="http://schemas.microsoft.com/office/powerpoint/2010/main" val="3303203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50C5A-8230-4320-BAE1-AD955D6C1444}"/>
              </a:ext>
            </a:extLst>
          </p:cNvPr>
          <p:cNvSpPr>
            <a:spLocks noGrp="1"/>
          </p:cNvSpPr>
          <p:nvPr>
            <p:ph type="title"/>
          </p:nvPr>
        </p:nvSpPr>
        <p:spPr>
          <a:xfrm>
            <a:off x="502009" y="844850"/>
            <a:ext cx="7806666" cy="535531"/>
          </a:xfrm>
        </p:spPr>
        <p:txBody>
          <a:bodyPr wrap="square" anchor="t">
            <a:normAutofit fontScale="90000"/>
          </a:bodyPr>
          <a:lstStyle/>
          <a:p>
            <a:r>
              <a:rPr lang="en-US"/>
              <a:t>Implementing High-Impact Practices at CCP</a:t>
            </a:r>
          </a:p>
        </p:txBody>
      </p:sp>
      <p:sp>
        <p:nvSpPr>
          <p:cNvPr id="3" name="Slide Number Placeholder 2">
            <a:extLst>
              <a:ext uri="{FF2B5EF4-FFF2-40B4-BE49-F238E27FC236}">
                <a16:creationId xmlns:a16="http://schemas.microsoft.com/office/drawing/2014/main" id="{BCA04022-C383-4E6E-8D14-4AC0A46C642B}"/>
              </a:ext>
            </a:extLst>
          </p:cNvPr>
          <p:cNvSpPr>
            <a:spLocks noGrp="1"/>
          </p:cNvSpPr>
          <p:nvPr>
            <p:ph type="sldNum" sz="quarter" idx="12"/>
          </p:nvPr>
        </p:nvSpPr>
        <p:spPr>
          <a:xfrm>
            <a:off x="11252200" y="6315075"/>
            <a:ext cx="406400" cy="365125"/>
          </a:xfrm>
        </p:spPr>
        <p:txBody>
          <a:bodyPr anchor="ctr">
            <a:normAutofit/>
          </a:bodyPr>
          <a:lstStyle/>
          <a:p>
            <a:pPr>
              <a:spcAft>
                <a:spcPts val="600"/>
              </a:spcAft>
            </a:pPr>
            <a:fld id="{C263D6C4-4840-40CC-AC84-17E24B3B7BDE}" type="slidenum">
              <a:rPr lang="en-US" noProof="0" smtClean="0"/>
              <a:pPr>
                <a:spcAft>
                  <a:spcPts val="600"/>
                </a:spcAft>
              </a:pPr>
              <a:t>6</a:t>
            </a:fld>
            <a:endParaRPr lang="en-US" noProof="0"/>
          </a:p>
        </p:txBody>
      </p:sp>
      <p:sp>
        <p:nvSpPr>
          <p:cNvPr id="13" name="Content Placeholder 12">
            <a:extLst>
              <a:ext uri="{FF2B5EF4-FFF2-40B4-BE49-F238E27FC236}">
                <a16:creationId xmlns:a16="http://schemas.microsoft.com/office/drawing/2014/main" id="{17B85EAE-C432-4125-8E69-C255284F363C}"/>
              </a:ext>
            </a:extLst>
          </p:cNvPr>
          <p:cNvSpPr>
            <a:spLocks noGrp="1"/>
          </p:cNvSpPr>
          <p:nvPr>
            <p:ph sz="half" idx="2"/>
          </p:nvPr>
        </p:nvSpPr>
        <p:spPr>
          <a:xfrm>
            <a:off x="6287258" y="1718998"/>
            <a:ext cx="5356965" cy="4659248"/>
          </a:xfrm>
        </p:spPr>
        <p:txBody>
          <a:bodyPr vert="horz" lIns="91440" tIns="45720" rIns="91440" bIns="45720" rtlCol="0" anchor="t">
            <a:noAutofit/>
          </a:bodyPr>
          <a:lstStyle/>
          <a:p>
            <a:r>
              <a:rPr lang="en-US" sz="2200" b="1">
                <a:cs typeface="Arial"/>
              </a:rPr>
              <a:t>Open</a:t>
            </a:r>
            <a:r>
              <a:rPr lang="en-US" sz="2200" b="1">
                <a:ea typeface="+mn-lt"/>
                <a:cs typeface="+mn-lt"/>
              </a:rPr>
              <a:t> Educational Resources (OER) a</a:t>
            </a:r>
            <a:r>
              <a:rPr lang="en-US" sz="2200">
                <a:ea typeface="+mn-lt"/>
                <a:cs typeface="+mn-lt"/>
              </a:rPr>
              <a:t>re teaching materials that exist in the public domain or have been released under an open license that permits no-cost access, use, and redistribution with no or limited restrictions. </a:t>
            </a:r>
          </a:p>
          <a:p>
            <a:endParaRPr lang="en-US" sz="2200">
              <a:ea typeface="+mn-lt"/>
              <a:cs typeface="+mn-lt"/>
            </a:endParaRPr>
          </a:p>
          <a:p>
            <a:r>
              <a:rPr lang="en-US" sz="2200" b="1">
                <a:ea typeface="+mn-lt"/>
                <a:cs typeface="+mn-lt"/>
              </a:rPr>
              <a:t>Problem-Based Learning (PBL)</a:t>
            </a:r>
            <a:r>
              <a:rPr lang="en-US" sz="2200">
                <a:ea typeface="+mn-lt"/>
                <a:cs typeface="+mn-lt"/>
              </a:rPr>
              <a:t> is a teaching method in which complex real-world problems are used as the vehicle to promote student learning of concepts and principles as opposed to direct presentation of facts and concepts.</a:t>
            </a:r>
            <a:endParaRPr lang="en-US" sz="2200">
              <a:cs typeface="Arial"/>
            </a:endParaRPr>
          </a:p>
        </p:txBody>
      </p:sp>
      <p:sp>
        <p:nvSpPr>
          <p:cNvPr id="16" name="Content Placeholder 15">
            <a:extLst>
              <a:ext uri="{FF2B5EF4-FFF2-40B4-BE49-F238E27FC236}">
                <a16:creationId xmlns:a16="http://schemas.microsoft.com/office/drawing/2014/main" id="{327F584F-2677-49A0-BF33-664423671BCD}"/>
              </a:ext>
            </a:extLst>
          </p:cNvPr>
          <p:cNvSpPr>
            <a:spLocks noGrp="1"/>
          </p:cNvSpPr>
          <p:nvPr>
            <p:ph sz="half" idx="1"/>
          </p:nvPr>
        </p:nvSpPr>
        <p:spPr>
          <a:xfrm>
            <a:off x="673403" y="1718998"/>
            <a:ext cx="5371342" cy="3566569"/>
          </a:xfrm>
        </p:spPr>
        <p:txBody>
          <a:bodyPr vert="horz" lIns="91440" tIns="45720" rIns="91440" bIns="45720" rtlCol="0" anchor="t">
            <a:noAutofit/>
          </a:bodyPr>
          <a:lstStyle/>
          <a:p>
            <a:r>
              <a:rPr lang="en-US" sz="2200" b="1">
                <a:cs typeface="Arial"/>
              </a:rPr>
              <a:t>Active Learning</a:t>
            </a:r>
            <a:r>
              <a:rPr lang="en-US" sz="2200">
                <a:cs typeface="Arial"/>
              </a:rPr>
              <a:t> is</a:t>
            </a:r>
            <a:r>
              <a:rPr lang="en-US" sz="2200">
                <a:ea typeface="+mn-lt"/>
                <a:cs typeface="+mn-lt"/>
              </a:rPr>
              <a:t> an approach to instruction that involves actively engaging students with course material through discussions, problem solving, case studies, role plays and other methods.</a:t>
            </a:r>
          </a:p>
          <a:p>
            <a:endParaRPr lang="en-US" sz="2200">
              <a:cs typeface="Arial"/>
            </a:endParaRPr>
          </a:p>
          <a:p>
            <a:r>
              <a:rPr lang="en-US" sz="2200" b="1">
                <a:cs typeface="Arial"/>
              </a:rPr>
              <a:t>Collaborative Learning </a:t>
            </a:r>
            <a:r>
              <a:rPr lang="en-US" sz="2200">
                <a:ea typeface="+mn-lt"/>
                <a:cs typeface="+mn-lt"/>
              </a:rPr>
              <a:t>promotes interaction among students to optimize the learning experience. As a teaching method, it is based on students’ cooperation and sense of being a community of learners. </a:t>
            </a:r>
          </a:p>
          <a:p>
            <a:endParaRPr lang="en-US">
              <a:cs typeface="Arial"/>
            </a:endParaRPr>
          </a:p>
        </p:txBody>
      </p:sp>
    </p:spTree>
    <p:extLst>
      <p:ext uri="{BB962C8B-B14F-4D97-AF65-F5344CB8AC3E}">
        <p14:creationId xmlns:p14="http://schemas.microsoft.com/office/powerpoint/2010/main" val="347077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0407F-8B5F-433D-A246-A202C1F8188E}"/>
              </a:ext>
            </a:extLst>
          </p:cNvPr>
          <p:cNvSpPr>
            <a:spLocks noGrp="1"/>
          </p:cNvSpPr>
          <p:nvPr>
            <p:ph type="title"/>
          </p:nvPr>
        </p:nvSpPr>
        <p:spPr>
          <a:xfrm>
            <a:off x="486368" y="445128"/>
            <a:ext cx="11214100" cy="535531"/>
          </a:xfrm>
        </p:spPr>
        <p:txBody>
          <a:bodyPr/>
          <a:lstStyle/>
          <a:p>
            <a:r>
              <a:rPr lang="en-US" b="0" dirty="0">
                <a:ea typeface="+mj-lt"/>
                <a:cs typeface="+mj-lt"/>
              </a:rPr>
              <a:t>Benefits of </a:t>
            </a:r>
            <a:r>
              <a:rPr lang="en-US" b="0">
                <a:ea typeface="+mj-lt"/>
                <a:cs typeface="+mj-lt"/>
              </a:rPr>
              <a:t>High-Impact</a:t>
            </a:r>
            <a:r>
              <a:rPr lang="en-US" b="0" dirty="0">
                <a:ea typeface="+mj-lt"/>
                <a:cs typeface="+mj-lt"/>
              </a:rPr>
              <a:t> Practices</a:t>
            </a:r>
            <a:endParaRPr lang="en-US" dirty="0"/>
          </a:p>
        </p:txBody>
      </p:sp>
      <p:sp>
        <p:nvSpPr>
          <p:cNvPr id="3" name="Slide Number Placeholder 2">
            <a:extLst>
              <a:ext uri="{FF2B5EF4-FFF2-40B4-BE49-F238E27FC236}">
                <a16:creationId xmlns:a16="http://schemas.microsoft.com/office/drawing/2014/main" id="{0B6C637D-8705-4FAA-92F4-8F733A392245}"/>
              </a:ext>
            </a:extLst>
          </p:cNvPr>
          <p:cNvSpPr>
            <a:spLocks noGrp="1"/>
          </p:cNvSpPr>
          <p:nvPr>
            <p:ph type="sldNum" sz="quarter" idx="12"/>
          </p:nvPr>
        </p:nvSpPr>
        <p:spPr/>
        <p:txBody>
          <a:bodyPr/>
          <a:lstStyle/>
          <a:p>
            <a:fld id="{C263D6C4-4840-40CC-AC84-17E24B3B7BDE}" type="slidenum">
              <a:rPr lang="en-US" noProof="0" smtClean="0"/>
              <a:pPr/>
              <a:t>7</a:t>
            </a:fld>
            <a:endParaRPr lang="en-US" noProof="0"/>
          </a:p>
        </p:txBody>
      </p:sp>
      <p:sp>
        <p:nvSpPr>
          <p:cNvPr id="4" name="Content Placeholder 3">
            <a:extLst>
              <a:ext uri="{FF2B5EF4-FFF2-40B4-BE49-F238E27FC236}">
                <a16:creationId xmlns:a16="http://schemas.microsoft.com/office/drawing/2014/main" id="{C81192BD-D7A7-43F4-BD70-2C7CC4F65994}"/>
              </a:ext>
            </a:extLst>
          </p:cNvPr>
          <p:cNvSpPr>
            <a:spLocks noGrp="1"/>
          </p:cNvSpPr>
          <p:nvPr>
            <p:ph idx="1"/>
          </p:nvPr>
        </p:nvSpPr>
        <p:spPr>
          <a:xfrm>
            <a:off x="469751" y="1335216"/>
            <a:ext cx="11508311" cy="5180326"/>
          </a:xfrm>
        </p:spPr>
        <p:txBody>
          <a:bodyPr vert="horz" lIns="91440" tIns="45720" rIns="91440" bIns="45720" rtlCol="0" anchor="t">
            <a:normAutofit fontScale="40000" lnSpcReduction="20000"/>
          </a:bodyPr>
          <a:lstStyle/>
          <a:p>
            <a:r>
              <a:rPr lang="en-US" sz="5000" dirty="0">
                <a:cs typeface="Arial"/>
              </a:rPr>
              <a:t>High-impact practices (HIPs) have been proven to be effective in helping first-year students successfully transition into college (Demetriou, Meece, Eaker-Rich, &amp; Powell, 2017).</a:t>
            </a:r>
          </a:p>
          <a:p>
            <a:endParaRPr lang="en-US" sz="5000" dirty="0">
              <a:cs typeface="Arial"/>
            </a:endParaRPr>
          </a:p>
          <a:p>
            <a:r>
              <a:rPr lang="en-US" sz="5000" dirty="0">
                <a:cs typeface="Arial"/>
              </a:rPr>
              <a:t>Research has shown persuasively that HIPs improve the quality of students' experience, learning, retention, and success (Watson, Kuh, Rhodes, Penny Light, &amp; Chen, 2016).</a:t>
            </a:r>
          </a:p>
          <a:p>
            <a:endParaRPr lang="en-US" sz="5000" dirty="0">
              <a:cs typeface="Arial"/>
            </a:endParaRPr>
          </a:p>
          <a:p>
            <a:r>
              <a:rPr lang="en-US" sz="5000" dirty="0">
                <a:cs typeface="Arial"/>
              </a:rPr>
              <a:t>Kuh (2008) describes strong positive effects of student participation in high-impact activities as measured by items from the National Survey of Student Engagement. </a:t>
            </a:r>
          </a:p>
          <a:p>
            <a:endParaRPr lang="en-US" sz="5000" dirty="0">
              <a:cs typeface="Arial"/>
            </a:endParaRPr>
          </a:p>
          <a:p>
            <a:r>
              <a:rPr lang="en-US" sz="5000" dirty="0">
                <a:cs typeface="Arial"/>
              </a:rPr>
              <a:t>A comprehensive study involving 29 colleges and universities highlights the effectiveness of High-Impact practices in improving equity and closing achievement gaps (NSSE, 2015).</a:t>
            </a:r>
          </a:p>
          <a:p>
            <a:endParaRPr lang="en-US" sz="5000" dirty="0">
              <a:cs typeface="Arial"/>
            </a:endParaRPr>
          </a:p>
          <a:p>
            <a:r>
              <a:rPr lang="en-US" sz="5000" dirty="0">
                <a:cs typeface="Arial"/>
              </a:rPr>
              <a:t>The associated benefits of High-Impact Practices rely heavily on effective implementation (Hobbs &amp; Kropp, 2018)</a:t>
            </a:r>
          </a:p>
          <a:p>
            <a:endParaRPr lang="en-US" sz="5000" dirty="0">
              <a:cs typeface="Arial"/>
            </a:endParaRPr>
          </a:p>
          <a:p>
            <a:r>
              <a:rPr lang="en-US" sz="5000" dirty="0">
                <a:cs typeface="Arial"/>
              </a:rPr>
              <a:t>Finley and McNair (2013) point to the need for pre- and posttest measures to increase the validity of the reported findings on benefits of HIPs for students.</a:t>
            </a:r>
          </a:p>
        </p:txBody>
      </p:sp>
    </p:spTree>
    <p:extLst>
      <p:ext uri="{BB962C8B-B14F-4D97-AF65-F5344CB8AC3E}">
        <p14:creationId xmlns:p14="http://schemas.microsoft.com/office/powerpoint/2010/main" val="3171404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9C957-86F0-4583-90A8-9D038BF06DDF}"/>
              </a:ext>
            </a:extLst>
          </p:cNvPr>
          <p:cNvSpPr>
            <a:spLocks noGrp="1"/>
          </p:cNvSpPr>
          <p:nvPr>
            <p:ph type="title"/>
          </p:nvPr>
        </p:nvSpPr>
        <p:spPr>
          <a:xfrm>
            <a:off x="575214" y="988000"/>
            <a:ext cx="4413610" cy="535531"/>
          </a:xfrm>
        </p:spPr>
        <p:txBody>
          <a:bodyPr/>
          <a:lstStyle/>
          <a:p>
            <a:r>
              <a:rPr lang="en-US"/>
              <a:t>Update from Fall 2021</a:t>
            </a:r>
          </a:p>
        </p:txBody>
      </p:sp>
      <p:sp>
        <p:nvSpPr>
          <p:cNvPr id="3" name="Slide Number Placeholder 2">
            <a:extLst>
              <a:ext uri="{FF2B5EF4-FFF2-40B4-BE49-F238E27FC236}">
                <a16:creationId xmlns:a16="http://schemas.microsoft.com/office/drawing/2014/main" id="{0A77559F-F913-4778-B107-39202085E473}"/>
              </a:ext>
            </a:extLst>
          </p:cNvPr>
          <p:cNvSpPr>
            <a:spLocks noGrp="1"/>
          </p:cNvSpPr>
          <p:nvPr>
            <p:ph type="sldNum" sz="quarter" idx="12"/>
          </p:nvPr>
        </p:nvSpPr>
        <p:spPr/>
        <p:txBody>
          <a:bodyPr/>
          <a:lstStyle/>
          <a:p>
            <a:fld id="{C263D6C4-4840-40CC-AC84-17E24B3B7BDE}" type="slidenum">
              <a:rPr lang="en-US" noProof="0" smtClean="0"/>
              <a:pPr/>
              <a:t>8</a:t>
            </a:fld>
            <a:endParaRPr lang="en-US" noProof="0"/>
          </a:p>
        </p:txBody>
      </p:sp>
      <p:sp>
        <p:nvSpPr>
          <p:cNvPr id="4" name="Text Placeholder 3">
            <a:extLst>
              <a:ext uri="{FF2B5EF4-FFF2-40B4-BE49-F238E27FC236}">
                <a16:creationId xmlns:a16="http://schemas.microsoft.com/office/drawing/2014/main" id="{774FB471-E7E3-4DF6-890D-B2AD5428F089}"/>
              </a:ext>
            </a:extLst>
          </p:cNvPr>
          <p:cNvSpPr>
            <a:spLocks noGrp="1"/>
          </p:cNvSpPr>
          <p:nvPr>
            <p:ph type="body" sz="quarter" idx="13"/>
          </p:nvPr>
        </p:nvSpPr>
        <p:spPr>
          <a:xfrm>
            <a:off x="492133" y="1665930"/>
            <a:ext cx="9571894" cy="4006979"/>
          </a:xfrm>
        </p:spPr>
        <p:txBody>
          <a:bodyPr vert="horz" lIns="91440" tIns="45720" rIns="91440" bIns="45720" rtlCol="0" anchor="t">
            <a:noAutofit/>
          </a:bodyPr>
          <a:lstStyle/>
          <a:p>
            <a:r>
              <a:rPr lang="en-US" sz="2600">
                <a:latin typeface="Calibri"/>
                <a:cs typeface="Arial"/>
              </a:rPr>
              <a:t>Last semester, approximately 40 faculty participated</a:t>
            </a:r>
            <a:r>
              <a:rPr lang="en-US" sz="2600" b="0" i="0" u="none" strike="noStrike" baseline="0">
                <a:latin typeface="Calibri"/>
                <a:cs typeface="Arial"/>
              </a:rPr>
              <a:t> in</a:t>
            </a:r>
            <a:r>
              <a:rPr lang="en-US" sz="2600">
                <a:latin typeface="Calibri"/>
                <a:cs typeface="Arial"/>
              </a:rPr>
              <a:t> virtual </a:t>
            </a:r>
            <a:r>
              <a:rPr lang="en-US" sz="2600" b="0" i="0" u="none" strike="noStrike" baseline="0">
                <a:latin typeface="Calibri"/>
                <a:cs typeface="Arial"/>
              </a:rPr>
              <a:t>learning </a:t>
            </a:r>
            <a:r>
              <a:rPr lang="en-US" sz="2600">
                <a:latin typeface="Calibri"/>
                <a:cs typeface="Arial"/>
              </a:rPr>
              <a:t>communities in</a:t>
            </a:r>
            <a:r>
              <a:rPr lang="en-US" sz="2600" b="0" i="0" u="none" strike="noStrike" baseline="0">
                <a:latin typeface="Calibri"/>
                <a:cs typeface="Arial"/>
              </a:rPr>
              <a:t> Active Learning, Collaborative Learning, Open Educational Resources (OER), </a:t>
            </a:r>
            <a:r>
              <a:rPr lang="en-US" sz="2600">
                <a:latin typeface="Calibri"/>
                <a:cs typeface="Arial"/>
              </a:rPr>
              <a:t>and Problem-Based</a:t>
            </a:r>
            <a:r>
              <a:rPr lang="en-US" sz="2600" b="0" i="0" u="none" strike="noStrike" baseline="0">
                <a:latin typeface="Calibri"/>
                <a:cs typeface="Arial"/>
              </a:rPr>
              <a:t> Learning</a:t>
            </a:r>
            <a:r>
              <a:rPr lang="en-US" sz="2600">
                <a:latin typeface="Calibri"/>
                <a:cs typeface="Arial"/>
              </a:rPr>
              <a:t>.</a:t>
            </a:r>
            <a:endParaRPr lang="en-US" sz="2600" b="0" i="0" u="none" strike="noStrike" baseline="0">
              <a:latin typeface="Calibri" panose="020F0502020204030204" pitchFamily="34" charset="0"/>
            </a:endParaRPr>
          </a:p>
          <a:p>
            <a:r>
              <a:rPr lang="en-US" sz="2600" b="0" i="0" u="none" strike="noStrike" baseline="0">
                <a:latin typeface="Calibri"/>
                <a:cs typeface="Arial"/>
              </a:rPr>
              <a:t>Supported by the Faculty Professional Learning Core Team, </a:t>
            </a:r>
            <a:r>
              <a:rPr lang="en-US" sz="2600">
                <a:latin typeface="Calibri"/>
                <a:cs typeface="Arial"/>
              </a:rPr>
              <a:t>faculty from across </a:t>
            </a:r>
            <a:r>
              <a:rPr lang="en-US" sz="2600" b="0" i="0" u="none" strike="noStrike" baseline="0">
                <a:latin typeface="Calibri"/>
                <a:cs typeface="Arial"/>
              </a:rPr>
              <a:t>the </a:t>
            </a:r>
            <a:r>
              <a:rPr lang="en-US" sz="2600">
                <a:latin typeface="Calibri"/>
                <a:cs typeface="Arial"/>
              </a:rPr>
              <a:t>College engaged</a:t>
            </a:r>
            <a:r>
              <a:rPr lang="en-US" sz="2600" b="0" i="0" u="none" strike="noStrike" baseline="0">
                <a:latin typeface="Calibri"/>
                <a:cs typeface="Arial"/>
              </a:rPr>
              <a:t> in meaningful conversations with each other and </a:t>
            </a:r>
            <a:r>
              <a:rPr lang="en-US" sz="2600">
                <a:latin typeface="Calibri"/>
                <a:cs typeface="Arial"/>
              </a:rPr>
              <a:t>reflected</a:t>
            </a:r>
            <a:r>
              <a:rPr lang="en-US" sz="2600" b="0" i="0" u="none" strike="noStrike" baseline="0">
                <a:latin typeface="Calibri"/>
                <a:cs typeface="Arial"/>
              </a:rPr>
              <a:t> </a:t>
            </a:r>
            <a:r>
              <a:rPr lang="en-US" sz="2600">
                <a:latin typeface="Calibri"/>
                <a:cs typeface="Arial"/>
              </a:rPr>
              <a:t>upon the</a:t>
            </a:r>
            <a:r>
              <a:rPr lang="en-US" sz="2600" b="0" i="0" u="none" strike="noStrike" baseline="0">
                <a:latin typeface="Calibri"/>
                <a:cs typeface="Arial"/>
              </a:rPr>
              <a:t> impact of </a:t>
            </a:r>
            <a:r>
              <a:rPr lang="en-US" sz="2600">
                <a:latin typeface="Calibri"/>
                <a:cs typeface="Arial"/>
              </a:rPr>
              <a:t>their chosen HIP</a:t>
            </a:r>
            <a:r>
              <a:rPr lang="en-US" sz="2600" b="0" i="0" u="none" strike="noStrike" baseline="0">
                <a:latin typeface="Calibri"/>
                <a:cs typeface="Arial"/>
              </a:rPr>
              <a:t> on student outcomes</a:t>
            </a:r>
            <a:r>
              <a:rPr lang="en-US" sz="2600">
                <a:latin typeface="Calibri"/>
                <a:cs typeface="Arial"/>
              </a:rPr>
              <a:t> in their classes</a:t>
            </a:r>
            <a:r>
              <a:rPr lang="en-US" sz="2600" b="0" i="0" u="none" strike="noStrike" baseline="0">
                <a:latin typeface="Calibri"/>
                <a:cs typeface="Arial"/>
              </a:rPr>
              <a:t>.</a:t>
            </a:r>
          </a:p>
          <a:p>
            <a:r>
              <a:rPr lang="en-US" sz="2600">
                <a:latin typeface="Calibri"/>
                <a:cs typeface="Arial"/>
              </a:rPr>
              <a:t>Participants worked together to ensure the learning community was a productive, engaging experience as they met virtually and interacted with each other and the resources in the Canvas community. </a:t>
            </a:r>
            <a:endParaRPr lang="en-US" sz="2600" b="0" i="0" u="none" strike="noStrike" baseline="0">
              <a:latin typeface="Calibri" panose="020F0502020204030204" pitchFamily="34" charset="0"/>
            </a:endParaRPr>
          </a:p>
        </p:txBody>
      </p:sp>
    </p:spTree>
    <p:extLst>
      <p:ext uri="{BB962C8B-B14F-4D97-AF65-F5344CB8AC3E}">
        <p14:creationId xmlns:p14="http://schemas.microsoft.com/office/powerpoint/2010/main" val="3518399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79B33-AE27-46B7-9998-8C49098A45D7}"/>
              </a:ext>
            </a:extLst>
          </p:cNvPr>
          <p:cNvSpPr>
            <a:spLocks noGrp="1"/>
          </p:cNvSpPr>
          <p:nvPr>
            <p:ph type="title"/>
          </p:nvPr>
        </p:nvSpPr>
        <p:spPr>
          <a:xfrm>
            <a:off x="7348267" y="813759"/>
            <a:ext cx="4316152" cy="1479087"/>
          </a:xfrm>
        </p:spPr>
        <p:txBody>
          <a:bodyPr>
            <a:normAutofit/>
          </a:bodyPr>
          <a:lstStyle/>
          <a:p>
            <a:pPr algn="r"/>
            <a:r>
              <a:rPr lang="en-US" sz="2200">
                <a:ea typeface="+mj-lt"/>
                <a:cs typeface="+mj-lt"/>
              </a:rPr>
              <a:t>"[HIP] was helpful because it is easier to learn when speaking with other students."</a:t>
            </a:r>
            <a:br>
              <a:rPr lang="en-US" sz="2200">
                <a:ea typeface="+mj-lt"/>
                <a:cs typeface="+mj-lt"/>
              </a:rPr>
            </a:br>
            <a:r>
              <a:rPr lang="en-US" sz="2200">
                <a:ea typeface="+mj-lt"/>
                <a:cs typeface="+mj-lt"/>
              </a:rPr>
              <a:t>-Fall 2021 student</a:t>
            </a:r>
            <a:endParaRPr lang="en-US"/>
          </a:p>
        </p:txBody>
      </p:sp>
      <p:sp>
        <p:nvSpPr>
          <p:cNvPr id="3" name="Slide Number Placeholder 2">
            <a:extLst>
              <a:ext uri="{FF2B5EF4-FFF2-40B4-BE49-F238E27FC236}">
                <a16:creationId xmlns:a16="http://schemas.microsoft.com/office/drawing/2014/main" id="{8DE393D9-42E7-4226-9218-B5C3B0BF476B}"/>
              </a:ext>
            </a:extLst>
          </p:cNvPr>
          <p:cNvSpPr>
            <a:spLocks noGrp="1"/>
          </p:cNvSpPr>
          <p:nvPr>
            <p:ph type="sldNum" sz="quarter" idx="12"/>
          </p:nvPr>
        </p:nvSpPr>
        <p:spPr/>
        <p:txBody>
          <a:bodyPr/>
          <a:lstStyle/>
          <a:p>
            <a:fld id="{C263D6C4-4840-40CC-AC84-17E24B3B7BDE}" type="slidenum">
              <a:rPr lang="en-US" noProof="0" smtClean="0"/>
              <a:pPr/>
              <a:t>9</a:t>
            </a:fld>
            <a:endParaRPr lang="en-US" noProof="0"/>
          </a:p>
        </p:txBody>
      </p:sp>
      <p:sp>
        <p:nvSpPr>
          <p:cNvPr id="8" name="Title 1">
            <a:extLst>
              <a:ext uri="{FF2B5EF4-FFF2-40B4-BE49-F238E27FC236}">
                <a16:creationId xmlns:a16="http://schemas.microsoft.com/office/drawing/2014/main" id="{4384636A-8DC3-4183-A442-CC23482FF433}"/>
              </a:ext>
            </a:extLst>
          </p:cNvPr>
          <p:cNvSpPr txBox="1">
            <a:spLocks/>
          </p:cNvSpPr>
          <p:nvPr/>
        </p:nvSpPr>
        <p:spPr>
          <a:xfrm>
            <a:off x="2784892" y="951780"/>
            <a:ext cx="4388039" cy="1421578"/>
          </a:xfrm>
          <a:prstGeom prst="rect">
            <a:avLst/>
          </a:prstGeom>
        </p:spPr>
        <p:txBody>
          <a:bodyPr vert="horz" lIns="91440" tIns="45720" rIns="91440" bIns="45720" rtlCol="0" anchor="t">
            <a:normAutofit lnSpcReduction="10000"/>
          </a:bodyPr>
          <a:lstStyle>
            <a:lvl1pPr algn="l" defTabSz="914400" rtl="0" eaLnBrk="1" latinLnBrk="0" hangingPunct="1">
              <a:lnSpc>
                <a:spcPct val="100000"/>
              </a:lnSpc>
              <a:spcBef>
                <a:spcPct val="0"/>
              </a:spcBef>
              <a:buNone/>
              <a:defRPr lang="en-GB" sz="3200" b="0" i="0" kern="1200" dirty="0">
                <a:solidFill>
                  <a:schemeClr val="bg1"/>
                </a:solidFill>
                <a:latin typeface="+mj-lt"/>
                <a:ea typeface="+mj-ea"/>
                <a:cs typeface="+mj-cs"/>
              </a:defRPr>
            </a:lvl1pPr>
          </a:lstStyle>
          <a:p>
            <a:r>
              <a:rPr lang="en-US" sz="2200">
                <a:latin typeface="Trebuchet MS"/>
                <a:ea typeface="+mj-lt"/>
                <a:cs typeface="Arial"/>
              </a:rPr>
              <a:t>"I like working in groups because it helps me better understand the assignments assigned to me."</a:t>
            </a:r>
            <a:br>
              <a:rPr lang="en-US" sz="2200">
                <a:ea typeface="+mj-lt"/>
                <a:cs typeface="+mj-lt"/>
              </a:rPr>
            </a:br>
            <a:r>
              <a:rPr lang="en-US" sz="2200">
                <a:ea typeface="+mj-lt"/>
                <a:cs typeface="+mj-lt"/>
              </a:rPr>
              <a:t>-Fall 2021 student</a:t>
            </a:r>
            <a:endParaRPr lang="en-US" sz="2200"/>
          </a:p>
        </p:txBody>
      </p:sp>
      <p:sp>
        <p:nvSpPr>
          <p:cNvPr id="9" name="Title 1">
            <a:extLst>
              <a:ext uri="{FF2B5EF4-FFF2-40B4-BE49-F238E27FC236}">
                <a16:creationId xmlns:a16="http://schemas.microsoft.com/office/drawing/2014/main" id="{B628E9AC-4985-43BB-92F8-FED3E8583360}"/>
              </a:ext>
            </a:extLst>
          </p:cNvPr>
          <p:cNvSpPr txBox="1">
            <a:spLocks/>
          </p:cNvSpPr>
          <p:nvPr/>
        </p:nvSpPr>
        <p:spPr>
          <a:xfrm>
            <a:off x="613912" y="3324044"/>
            <a:ext cx="5322566" cy="2356106"/>
          </a:xfrm>
          <a:prstGeom prst="rect">
            <a:avLst/>
          </a:prstGeom>
        </p:spPr>
        <p:txBody>
          <a:bodyPr vert="horz" lIns="91440" tIns="45720" rIns="91440" bIns="45720" rtlCol="0" anchor="t">
            <a:normAutofit fontScale="70000" lnSpcReduction="20000"/>
          </a:bodyPr>
          <a:lstStyle>
            <a:lvl1pPr algn="l" defTabSz="914400" rtl="0" eaLnBrk="1" latinLnBrk="0" hangingPunct="1">
              <a:lnSpc>
                <a:spcPct val="100000"/>
              </a:lnSpc>
              <a:spcBef>
                <a:spcPct val="0"/>
              </a:spcBef>
              <a:buNone/>
              <a:defRPr lang="en-GB" sz="3200" b="0" i="0" kern="1200" dirty="0">
                <a:solidFill>
                  <a:schemeClr val="bg1"/>
                </a:solidFill>
                <a:latin typeface="+mj-lt"/>
                <a:ea typeface="+mj-ea"/>
                <a:cs typeface="+mj-cs"/>
              </a:defRPr>
            </a:lvl1pPr>
          </a:lstStyle>
          <a:p>
            <a:pPr>
              <a:spcBef>
                <a:spcPts val="0"/>
              </a:spcBef>
            </a:pPr>
            <a:r>
              <a:rPr lang="en-US">
                <a:latin typeface="Arial"/>
                <a:ea typeface="+mj-lt"/>
                <a:cs typeface="Arial"/>
              </a:rPr>
              <a:t>"</a:t>
            </a:r>
            <a:r>
              <a:rPr lang="en-US">
                <a:latin typeface="Trebuchet MS"/>
                <a:ea typeface="+mj-lt"/>
                <a:cs typeface="Arial"/>
              </a:rPr>
              <a:t>This</a:t>
            </a:r>
            <a:r>
              <a:rPr lang="en-US">
                <a:ea typeface="+mj-lt"/>
                <a:cs typeface="+mj-lt"/>
              </a:rPr>
              <a:t> was a great experience. All of those who took part in the OER [community] benefitted from the time, thought, and energy that the planners put into designing the modules and the deliverables."</a:t>
            </a:r>
            <a:br>
              <a:rPr lang="en-US">
                <a:ea typeface="+mj-lt"/>
                <a:cs typeface="+mj-lt"/>
              </a:rPr>
            </a:br>
            <a:endParaRPr lang="en-US">
              <a:ea typeface="+mj-lt"/>
              <a:cs typeface="+mj-lt"/>
            </a:endParaRPr>
          </a:p>
          <a:p>
            <a:pPr algn="r">
              <a:spcBef>
                <a:spcPts val="0"/>
              </a:spcBef>
            </a:pPr>
            <a:r>
              <a:rPr lang="en-US">
                <a:ea typeface="+mj-lt"/>
                <a:cs typeface="+mj-lt"/>
              </a:rPr>
              <a:t>-Learning Community participant</a:t>
            </a:r>
            <a:endParaRPr lang="en-US"/>
          </a:p>
        </p:txBody>
      </p:sp>
      <p:graphicFrame>
        <p:nvGraphicFramePr>
          <p:cNvPr id="11" name="Table 10">
            <a:extLst>
              <a:ext uri="{FF2B5EF4-FFF2-40B4-BE49-F238E27FC236}">
                <a16:creationId xmlns:a16="http://schemas.microsoft.com/office/drawing/2014/main" id="{2B955112-3486-40C6-8E96-82267EFC5A83}"/>
              </a:ext>
            </a:extLst>
          </p:cNvPr>
          <p:cNvGraphicFramePr>
            <a:graphicFrameLocks noGrp="1"/>
          </p:cNvGraphicFramePr>
          <p:nvPr>
            <p:extLst>
              <p:ext uri="{D42A27DB-BD31-4B8C-83A1-F6EECF244321}">
                <p14:modId xmlns:p14="http://schemas.microsoft.com/office/powerpoint/2010/main" val="3946295508"/>
              </p:ext>
            </p:extLst>
          </p:nvPr>
        </p:nvGraphicFramePr>
        <p:xfrm>
          <a:off x="6167886" y="2602301"/>
          <a:ext cx="5543820" cy="3505200"/>
        </p:xfrm>
        <a:graphic>
          <a:graphicData uri="http://schemas.openxmlformats.org/drawingml/2006/table">
            <a:tbl>
              <a:tblPr firstRow="1" bandRow="1">
                <a:tableStyleId>{5C22544A-7EE6-4342-B048-85BDC9FD1C3A}</a:tableStyleId>
              </a:tblPr>
              <a:tblGrid>
                <a:gridCol w="5543820">
                  <a:extLst>
                    <a:ext uri="{9D8B030D-6E8A-4147-A177-3AD203B41FA5}">
                      <a16:colId xmlns:a16="http://schemas.microsoft.com/office/drawing/2014/main" val="2712900343"/>
                    </a:ext>
                  </a:extLst>
                </a:gridCol>
              </a:tblGrid>
              <a:tr h="2505807">
                <a:tc>
                  <a:txBody>
                    <a:bodyPr/>
                    <a:lstStyle/>
                    <a:p>
                      <a:pPr algn="r"/>
                      <a:r>
                        <a:rPr lang="en-US" sz="2200" b="0">
                          <a:effectLst/>
                          <a:latin typeface="Trebuchet MS"/>
                        </a:rPr>
                        <a:t>"Active Learning [is] a key component to teaching our students to be good team members both in school and at work. Although not all active learning involves groups and clear member roles, the reality is that in the work place our students need to be active members of teams at work who can solve routine and non-routine problems in all fields." </a:t>
                      </a:r>
                    </a:p>
                    <a:p>
                      <a:pPr lvl="0" algn="r">
                        <a:buNone/>
                      </a:pPr>
                      <a:r>
                        <a:rPr lang="en-US" sz="2200" b="0">
                          <a:effectLst/>
                          <a:latin typeface="Trebuchet MS"/>
                        </a:rPr>
                        <a:t>-Learning Community participant</a:t>
                      </a:r>
                    </a:p>
                  </a:txBody>
                  <a:tcPr marL="95250" marR="95250" marT="76200" marB="76200" anchor="ctr">
                    <a:lnL w="0">
                      <a:noFill/>
                    </a:lnL>
                    <a:lnR w="0">
                      <a:noFill/>
                    </a:lnR>
                    <a:lnT w="0">
                      <a:noFill/>
                    </a:lnT>
                    <a:lnB w="0">
                      <a:noFill/>
                    </a:lnB>
                    <a:noFill/>
                  </a:tcPr>
                </a:tc>
                <a:extLst>
                  <a:ext uri="{0D108BD9-81ED-4DB2-BD59-A6C34878D82A}">
                    <a16:rowId xmlns:a16="http://schemas.microsoft.com/office/drawing/2014/main" val="360657879"/>
                  </a:ext>
                </a:extLst>
              </a:tr>
            </a:tbl>
          </a:graphicData>
        </a:graphic>
      </p:graphicFrame>
    </p:spTree>
    <p:extLst>
      <p:ext uri="{BB962C8B-B14F-4D97-AF65-F5344CB8AC3E}">
        <p14:creationId xmlns:p14="http://schemas.microsoft.com/office/powerpoint/2010/main" val="3057650301"/>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2.xml><?xml version="1.0" encoding="utf-8"?>
<ds:datastoreItem xmlns:ds="http://schemas.openxmlformats.org/officeDocument/2006/customXml" ds:itemID="{F5757914-1161-4661-9696-421FD6935CDD}">
  <ds:schemaRefs>
    <ds:schemaRef ds:uri="71af3243-3dd4-4a8d-8c0d-dd76da1f02a5"/>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C103400-4A22-4E35-B588-4C4D42638959}">
  <ds:schemaRefs>
    <ds:schemaRef ds:uri="16c05727-aa75-4e4a-9b5f-8a80a1165891"/>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Modern blue presentation</Template>
  <Application>Microsoft Office PowerPoint</Application>
  <PresentationFormat>Widescreen</PresentationFormat>
  <Slides>19</Slides>
  <Notes>3</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High-Impact Practices (HIPs) Virtual Learning Community Orientation</vt:lpstr>
      <vt:lpstr>Orientation Agenda</vt:lpstr>
      <vt:lpstr>Title III Faculty PL Core Team Leadership</vt:lpstr>
      <vt:lpstr>Title III Faculty Professional Learning Core Team</vt:lpstr>
      <vt:lpstr>Virtual Learning Community (Canvas) Moderators</vt:lpstr>
      <vt:lpstr>Implementing High-Impact Practices at CCP</vt:lpstr>
      <vt:lpstr>Benefits of High-Impact Practices</vt:lpstr>
      <vt:lpstr>Update from Fall 2021</vt:lpstr>
      <vt:lpstr>"[HIP] was helpful because it is easier to learn when speaking with other students." -Fall 2021 student</vt:lpstr>
      <vt:lpstr>Spring 2022 Experience</vt:lpstr>
      <vt:lpstr>PowerPoint Presentation</vt:lpstr>
      <vt:lpstr>Deliverables</vt:lpstr>
      <vt:lpstr>Deliverable #1: Pre-HIP Implementation Questionnaire </vt:lpstr>
      <vt:lpstr>Deliverable #2: Post-HIP Implementation Feedback </vt:lpstr>
      <vt:lpstr>Deliverable #3: HIP Assessment Data from AEFIS </vt:lpstr>
      <vt:lpstr>Deliverable #4: Anonymous Student Feedback</vt:lpstr>
      <vt:lpstr>PowerPoint Presentation</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High-Impact Practices Learning Community Orientation</dc:title>
  <dc:creator>Stephanie</dc:creator>
  <cp:revision>45</cp:revision>
  <dcterms:created xsi:type="dcterms:W3CDTF">2021-08-30T15:47:47Z</dcterms:created>
  <dcterms:modified xsi:type="dcterms:W3CDTF">2022-01-13T13:33:05Z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