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63" r:id="rId2"/>
    <p:sldId id="289" r:id="rId3"/>
    <p:sldId id="273" r:id="rId4"/>
    <p:sldId id="274" r:id="rId5"/>
    <p:sldId id="293" r:id="rId6"/>
    <p:sldId id="307" r:id="rId7"/>
    <p:sldId id="275" r:id="rId8"/>
    <p:sldId id="287" r:id="rId9"/>
    <p:sldId id="288" r:id="rId10"/>
    <p:sldId id="276" r:id="rId11"/>
    <p:sldId id="302" r:id="rId12"/>
    <p:sldId id="291" r:id="rId13"/>
    <p:sldId id="290" r:id="rId14"/>
    <p:sldId id="279" r:id="rId15"/>
    <p:sldId id="308" r:id="rId16"/>
    <p:sldId id="294" r:id="rId17"/>
    <p:sldId id="295" r:id="rId18"/>
    <p:sldId id="296" r:id="rId19"/>
    <p:sldId id="303" r:id="rId20"/>
    <p:sldId id="304" r:id="rId21"/>
    <p:sldId id="305" r:id="rId22"/>
    <p:sldId id="297" r:id="rId23"/>
    <p:sldId id="306" r:id="rId24"/>
    <p:sldId id="298" r:id="rId25"/>
    <p:sldId id="301" r:id="rId26"/>
    <p:sldId id="300" r:id="rId27"/>
    <p:sldId id="285" r:id="rId28"/>
    <p:sldId id="286" r:id="rId29"/>
    <p:sldId id="278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03"/>
    <p:restoredTop sz="94830"/>
  </p:normalViewPr>
  <p:slideViewPr>
    <p:cSldViewPr snapToGrid="0">
      <p:cViewPr varScale="1">
        <p:scale>
          <a:sx n="89" d="100"/>
          <a:sy n="89" d="100"/>
        </p:scale>
        <p:origin x="10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95A7C4-C088-0E48-9966-1B1AA744B2F1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7C96C8-6AB1-0741-89ED-C97AE2322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970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C96C8-6AB1-0741-89ED-C97AE232270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726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1A85B-ECF6-A5E0-8D49-926F0A508D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B1BA60-8235-0C02-30EC-92D1CB17E8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C8A371-B38E-6921-EF74-3FD7E6AAF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37F2F-FE20-4147-AD4A-9131F20985FC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F61258-0A77-DE69-9C64-B0209D3E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BEE74C-DC65-7EE5-13B2-3F950CED8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B217B-8CF3-2345-AA2C-AE56CC005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731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252CE-E54A-5B77-AE27-C486D657B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BB2B69-4CC1-D641-4920-060B84B712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31E700-C742-51D8-2AF3-FB2637998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37F2F-FE20-4147-AD4A-9131F20985FC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98E945-B048-400D-D9E6-4D3E2F878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E2943E-62D7-139D-1902-2C9287A0B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B217B-8CF3-2345-AA2C-AE56CC005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652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32CDA8-6C17-54C7-8B52-7D9FA0131A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1F278A-3614-6134-5FF1-87D63EE22A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B11656-96BC-ECB3-B449-12C40528F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37F2F-FE20-4147-AD4A-9131F20985FC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5673AA-2224-4F79-5A20-45442B317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A9CE9B-8AF3-ECA1-E89A-A4F53124B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B217B-8CF3-2345-AA2C-AE56CC005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271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E437B-A92E-F395-2AB9-FDB7E47C0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14C02-1CF4-88F2-CA02-B02B8C10C3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F92239-2119-1FF0-18AC-F872DBE22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37F2F-FE20-4147-AD4A-9131F20985FC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8636FF-47F5-51C5-C8C6-916A8F68B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EB3844-2553-4009-5E52-10FA1F1D7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B217B-8CF3-2345-AA2C-AE56CC005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615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33E61-6EE4-EF0A-67CF-9EA089D9C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CCC56C-13C5-90CB-84AC-5D160EA74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1C3976-BB77-3E84-013D-FF79C4542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37F2F-FE20-4147-AD4A-9131F20985FC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A90490-D40B-5087-9DA5-855B6E62A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361AC6-3EB0-D559-81C9-6C13D75B3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B217B-8CF3-2345-AA2C-AE56CC005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231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13A56-589B-01EB-D158-A2CFB1BB9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C34C39-C5D8-0BE7-0895-661F9FF689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520F76-12BF-AEB0-A2BF-B18084989C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DA52D6-6245-BB44-1169-09D179D71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37F2F-FE20-4147-AD4A-9131F20985FC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652445-3D05-4F17-0794-FC4BDBBEB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108BDC-903F-7194-B186-210FEB2C4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B217B-8CF3-2345-AA2C-AE56CC005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372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C0339-FC59-1785-8905-E26199673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39CCC3-3F9D-88F9-838C-1BF52DED77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85DF57-3C79-4D10-61CF-D858D2E84C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D8A51E-BCF2-7C6C-117A-F12315D029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A51567-989F-1CBC-D136-17615EEF9E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12DBAA-762C-03C2-5351-D941BD31C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37F2F-FE20-4147-AD4A-9131F20985FC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5F71C9-2B7F-2BA3-96F7-6AD4EB7B3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1EFA84-8134-E55C-D035-DD6BBB3B9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B217B-8CF3-2345-AA2C-AE56CC005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246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564F7-19ED-A4BB-9144-ACBE72763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4B827B-BAF3-96C9-2EA2-9C88F7085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37F2F-FE20-4147-AD4A-9131F20985FC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8CD4D5-76EE-CF3D-E48C-9E748D142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D7716D-30D2-34A2-06F9-E20D0A917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B217B-8CF3-2345-AA2C-AE56CC005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902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60EEBB-F92D-AD01-6D0E-4FB722837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37F2F-FE20-4147-AD4A-9131F20985FC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7CFFAB-0679-355D-D9C9-ABA80F718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037848-B443-ECD8-6827-7EABDC62F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B217B-8CF3-2345-AA2C-AE56CC005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809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38008-8FDA-0449-FCF1-587263A02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7225E-404C-37B9-C8C6-7B74EBA9EB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D9D7FF-606C-249A-067A-144A78F42F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A22862-BC72-2F29-5713-E5779CF97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37F2F-FE20-4147-AD4A-9131F20985FC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89C646-06BE-4EB5-2F04-054706F33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CEDEA8-D892-6630-AF2E-7C4EC1C66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B217B-8CF3-2345-AA2C-AE56CC005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347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0D3BB-D8F0-EEA1-A995-92350B822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6C1BB9-B69D-A6FE-DD65-7C33D8587E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CC65BB-8AEE-B578-2695-80FC8358B8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BBF89-A808-F644-0BE7-786135327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37F2F-FE20-4147-AD4A-9131F20985FC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C85F6A-9701-8112-E20D-C716B8090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8E3C31-D698-BF02-C1FB-B17B7EA9E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B217B-8CF3-2345-AA2C-AE56CC005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81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400EC7-2159-EA7D-0CF8-955D6CC11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622849-3FD3-383D-5ABE-8A2378366E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5109C2-336F-D139-2781-6623266AE3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37F2F-FE20-4147-AD4A-9131F20985FC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299591-9155-3879-6F1B-1BDA5F2095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BD12B-0D17-81ED-BDC2-021895D970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B217B-8CF3-2345-AA2C-AE56CC005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818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emf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emf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myccp.online/human-resources/employee-benefits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6.saashr.com/pages/37/my-learner-dashboard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8.png"/><Relationship Id="rId4" Type="http://schemas.openxmlformats.org/officeDocument/2006/relationships/hyperlink" Target="https://www.myccp.online/human-resources/time-and-attendance-training-materials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yccp.ccp.edu/CCPPRODU8/Welcome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2569F7E-D3C8-D281-C592-05D4C3418096}"/>
              </a:ext>
            </a:extLst>
          </p:cNvPr>
          <p:cNvSpPr txBox="1"/>
          <p:nvPr/>
        </p:nvSpPr>
        <p:spPr>
          <a:xfrm>
            <a:off x="6096000" y="1463147"/>
            <a:ext cx="5980386" cy="39703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800" b="1" dirty="0">
                <a:latin typeface="Poppins" pitchFamily="2" charset="77"/>
                <a:cs typeface="Poppins" pitchFamily="2" charset="77"/>
              </a:rPr>
              <a:t>UKG/Kronos Timekeeping System</a:t>
            </a:r>
          </a:p>
          <a:p>
            <a:endParaRPr lang="en-US" dirty="0">
              <a:latin typeface="Poppins" pitchFamily="2" charset="77"/>
              <a:cs typeface="Poppins" pitchFamily="2" charset="77"/>
            </a:endParaRPr>
          </a:p>
          <a:p>
            <a:r>
              <a:rPr lang="en-US" sz="3000" dirty="0">
                <a:latin typeface="Poppins" pitchFamily="2" charset="77"/>
                <a:cs typeface="Poppins" pitchFamily="2" charset="77"/>
              </a:rPr>
              <a:t>A Refresher for Community College of Philadelphia Managers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358D94-8118-DB49-C509-BA455D9D1B69}"/>
              </a:ext>
            </a:extLst>
          </p:cNvPr>
          <p:cNvSpPr txBox="1"/>
          <p:nvPr/>
        </p:nvSpPr>
        <p:spPr>
          <a:xfrm>
            <a:off x="13556820" y="5203729"/>
            <a:ext cx="5906125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Try installing Poppins in template via desktop PPT </a:t>
            </a:r>
          </a:p>
          <a:p>
            <a:endParaRPr lang="en-US" dirty="0">
              <a:cs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 to make custom frame: insert picture &gt;  go to "Crop" and click "crop to shape" &gt; crop again to adjust shape itself but make sure picture is not stretched/compromised</a:t>
            </a:r>
            <a:endParaRPr lang="en-US" dirty="0">
              <a:cs typeface="Calibri"/>
            </a:endParaRPr>
          </a:p>
        </p:txBody>
      </p:sp>
      <p:pic>
        <p:nvPicPr>
          <p:cNvPr id="10" name="Picture 9" descr="Two women holding a plant&#10;&#10;Description automatically generated">
            <a:extLst>
              <a:ext uri="{FF2B5EF4-FFF2-40B4-BE49-F238E27FC236}">
                <a16:creationId xmlns:a16="http://schemas.microsoft.com/office/drawing/2014/main" id="{38EA0AF4-5449-F479-C5A1-8FC9622697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843" t="100" r="3162" b="-301"/>
          <a:stretch/>
        </p:blipFill>
        <p:spPr>
          <a:xfrm>
            <a:off x="162" y="-1817"/>
            <a:ext cx="5843205" cy="6880049"/>
          </a:xfrm>
          <a:prstGeom prst="flowChartDelay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32DE31A-649C-BF6F-1ECD-9169F7B89989}"/>
              </a:ext>
            </a:extLst>
          </p:cNvPr>
          <p:cNvSpPr/>
          <p:nvPr/>
        </p:nvSpPr>
        <p:spPr>
          <a:xfrm>
            <a:off x="5630906" y="2459766"/>
            <a:ext cx="350108" cy="1977081"/>
          </a:xfrm>
          <a:prstGeom prst="rect">
            <a:avLst/>
          </a:prstGeom>
          <a:solidFill>
            <a:srgbClr val="FFF2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821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1F5879-DEE2-EE67-E996-A0E5AD49432C}"/>
              </a:ext>
            </a:extLst>
          </p:cNvPr>
          <p:cNvSpPr txBox="1"/>
          <p:nvPr/>
        </p:nvSpPr>
        <p:spPr>
          <a:xfrm>
            <a:off x="452625" y="1013621"/>
            <a:ext cx="110253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Approve Timesheets and Time Off Requests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339449-F42A-454E-83FD-F39A722ED90B}"/>
              </a:ext>
            </a:extLst>
          </p:cNvPr>
          <p:cNvSpPr txBox="1"/>
          <p:nvPr/>
        </p:nvSpPr>
        <p:spPr>
          <a:xfrm>
            <a:off x="225912" y="1721507"/>
            <a:ext cx="3098202" cy="4489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Poppins" pitchFamily="2" charset="77"/>
                <a:cs typeface="Poppins" pitchFamily="2" charset="77"/>
              </a:rPr>
              <a:t>Once on this page, your </a:t>
            </a:r>
            <a:r>
              <a:rPr lang="en-US" sz="1600" b="1" dirty="0">
                <a:latin typeface="Poppins" pitchFamily="2" charset="77"/>
                <a:cs typeface="Poppins" pitchFamily="2" charset="77"/>
              </a:rPr>
              <a:t>To Do Items </a:t>
            </a:r>
            <a:r>
              <a:rPr lang="en-US" sz="1600" dirty="0">
                <a:latin typeface="Poppins" pitchFamily="2" charset="77"/>
                <a:cs typeface="Poppins" pitchFamily="2" charset="77"/>
              </a:rPr>
              <a:t>will appear in list form on the left of the screen with a detailed view of each item on the right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Poppins" pitchFamily="2" charset="77"/>
                <a:cs typeface="Poppins" pitchFamily="2" charset="77"/>
              </a:rPr>
              <a:t>You can use the checkboxes on the left to select multiple items you wish to reject or approve and then click </a:t>
            </a:r>
            <a:r>
              <a:rPr lang="en-US" sz="1600" b="1" dirty="0">
                <a:latin typeface="Poppins" pitchFamily="2" charset="77"/>
                <a:cs typeface="Poppins" pitchFamily="2" charset="77"/>
              </a:rPr>
              <a:t>Reject</a:t>
            </a:r>
            <a:r>
              <a:rPr lang="en-US" sz="1600" dirty="0">
                <a:latin typeface="Poppins" pitchFamily="2" charset="77"/>
                <a:cs typeface="Poppins" pitchFamily="2" charset="77"/>
              </a:rPr>
              <a:t> or </a:t>
            </a:r>
            <a:r>
              <a:rPr lang="en-US" sz="1600" b="1" dirty="0">
                <a:latin typeface="Poppins" pitchFamily="2" charset="77"/>
                <a:cs typeface="Poppins" pitchFamily="2" charset="77"/>
              </a:rPr>
              <a:t>Approve</a:t>
            </a:r>
            <a:r>
              <a:rPr lang="en-US" sz="1600" dirty="0">
                <a:latin typeface="Poppins" pitchFamily="2" charset="77"/>
                <a:cs typeface="Poppins" pitchFamily="2" charset="77"/>
              </a:rPr>
              <a:t> on the top right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3DBC69-97A3-43A9-AD77-D9A2DC4F7B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52"/>
          <a:stretch/>
        </p:blipFill>
        <p:spPr>
          <a:xfrm>
            <a:off x="3467968" y="1886740"/>
            <a:ext cx="8383606" cy="415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178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1F5879-DEE2-EE67-E996-A0E5AD49432C}"/>
              </a:ext>
            </a:extLst>
          </p:cNvPr>
          <p:cNvSpPr txBox="1"/>
          <p:nvPr/>
        </p:nvSpPr>
        <p:spPr>
          <a:xfrm>
            <a:off x="452625" y="1013621"/>
            <a:ext cx="110253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Approve Timesheets and Time Off Requests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339449-F42A-454E-83FD-F39A722ED90B}"/>
              </a:ext>
            </a:extLst>
          </p:cNvPr>
          <p:cNvSpPr txBox="1"/>
          <p:nvPr/>
        </p:nvSpPr>
        <p:spPr>
          <a:xfrm>
            <a:off x="225912" y="1747358"/>
            <a:ext cx="4155588" cy="5228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Poppins" pitchFamily="2" charset="77"/>
                <a:cs typeface="Poppins" pitchFamily="2" charset="77"/>
              </a:rPr>
              <a:t>Or, you can approve or reject each item individually by using the </a:t>
            </a:r>
            <a:r>
              <a:rPr lang="en-US" sz="1600" b="1" dirty="0">
                <a:latin typeface="Poppins" pitchFamily="2" charset="77"/>
                <a:cs typeface="Poppins" pitchFamily="2" charset="77"/>
              </a:rPr>
              <a:t>Reject</a:t>
            </a:r>
            <a:r>
              <a:rPr lang="en-US" sz="1600" dirty="0">
                <a:latin typeface="Poppins" pitchFamily="2" charset="77"/>
                <a:cs typeface="Poppins" pitchFamily="2" charset="77"/>
              </a:rPr>
              <a:t> or </a:t>
            </a:r>
            <a:r>
              <a:rPr lang="en-US" sz="1600" b="1" dirty="0">
                <a:latin typeface="Poppins" pitchFamily="2" charset="77"/>
                <a:cs typeface="Poppins" pitchFamily="2" charset="77"/>
              </a:rPr>
              <a:t>Approve</a:t>
            </a:r>
            <a:r>
              <a:rPr lang="en-US" sz="1600" dirty="0">
                <a:latin typeface="Poppins" pitchFamily="2" charset="77"/>
                <a:cs typeface="Poppins" pitchFamily="2" charset="77"/>
              </a:rPr>
              <a:t> buttons on the bottom right of the detailed view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Poppins" pitchFamily="2" charset="77"/>
                <a:cs typeface="Poppins" pitchFamily="2" charset="77"/>
              </a:rPr>
              <a:t>You can also navigate to the employee’s timesheet by clicking </a:t>
            </a:r>
            <a:r>
              <a:rPr lang="en-US" sz="1600" b="1" dirty="0">
                <a:latin typeface="Poppins" pitchFamily="2" charset="77"/>
                <a:cs typeface="Poppins" pitchFamily="2" charset="77"/>
              </a:rPr>
              <a:t>Open Timesheet</a:t>
            </a:r>
            <a:r>
              <a:rPr lang="en-US" sz="1600" dirty="0">
                <a:latin typeface="Poppins" pitchFamily="2" charset="77"/>
                <a:cs typeface="Poppins" pitchFamily="2" charset="77"/>
              </a:rPr>
              <a:t> in the detailed view of the To Do item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latin typeface="Poppins" pitchFamily="2" charset="77"/>
                <a:cs typeface="Poppins" pitchFamily="2" charset="77"/>
              </a:rPr>
              <a:t>Please note: you should always view your employee’s timesheet before approving to make sure it is correct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600" dirty="0">
              <a:latin typeface="Poppins" pitchFamily="2" charset="77"/>
              <a:cs typeface="Poppins" pitchFamily="2" charset="77"/>
            </a:endParaRPr>
          </a:p>
          <a:p>
            <a:pPr>
              <a:lnSpc>
                <a:spcPct val="150000"/>
              </a:lnSpc>
            </a:pPr>
            <a:endParaRPr lang="en-US" sz="1600" dirty="0"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1A0FAD-9D5D-4381-87FB-66176B70A1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2024" y="1826468"/>
            <a:ext cx="7797329" cy="419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793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1F5879-DEE2-EE67-E996-A0E5AD49432C}"/>
              </a:ext>
            </a:extLst>
          </p:cNvPr>
          <p:cNvSpPr txBox="1"/>
          <p:nvPr/>
        </p:nvSpPr>
        <p:spPr>
          <a:xfrm>
            <a:off x="583324" y="1088190"/>
            <a:ext cx="110253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Approve/Reject Time Off Requests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5F290E-3655-4508-9820-E8F8C6FC1745}"/>
              </a:ext>
            </a:extLst>
          </p:cNvPr>
          <p:cNvSpPr txBox="1"/>
          <p:nvPr/>
        </p:nvSpPr>
        <p:spPr>
          <a:xfrm>
            <a:off x="858239" y="2152521"/>
            <a:ext cx="3630087" cy="3381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Poppins" pitchFamily="2" charset="77"/>
                <a:cs typeface="Poppins" pitchFamily="2" charset="77"/>
              </a:rPr>
              <a:t>If you wish to view a list of all your employees’ time off requests, go to the menu on your dashboard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Poppins" pitchFamily="2" charset="77"/>
                <a:cs typeface="Poppins" pitchFamily="2" charset="77"/>
              </a:rPr>
              <a:t>Click the </a:t>
            </a:r>
            <a:r>
              <a:rPr lang="en-US" sz="1600" b="1" dirty="0">
                <a:latin typeface="Poppins" pitchFamily="2" charset="77"/>
                <a:cs typeface="Poppins" pitchFamily="2" charset="77"/>
              </a:rPr>
              <a:t>Team</a:t>
            </a:r>
            <a:r>
              <a:rPr lang="en-US" sz="1600" dirty="0">
                <a:latin typeface="Poppins" pitchFamily="2" charset="77"/>
                <a:cs typeface="Poppins" pitchFamily="2" charset="77"/>
              </a:rPr>
              <a:t> tab at the top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Poppins" pitchFamily="2" charset="77"/>
                <a:cs typeface="Poppins" pitchFamily="2" charset="77"/>
              </a:rPr>
              <a:t>Click the </a:t>
            </a:r>
            <a:r>
              <a:rPr lang="en-US" sz="1600" b="1" dirty="0">
                <a:latin typeface="Poppins" pitchFamily="2" charset="77"/>
                <a:cs typeface="Poppins" pitchFamily="2" charset="77"/>
              </a:rPr>
              <a:t>Time</a:t>
            </a:r>
            <a:r>
              <a:rPr lang="en-US" sz="1600" dirty="0">
                <a:latin typeface="Poppins" pitchFamily="2" charset="77"/>
                <a:cs typeface="Poppins" pitchFamily="2" charset="77"/>
              </a:rPr>
              <a:t> tab on the left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Poppins" pitchFamily="2" charset="77"/>
                <a:cs typeface="Poppins" pitchFamily="2" charset="77"/>
              </a:rPr>
              <a:t>Click </a:t>
            </a:r>
            <a:r>
              <a:rPr lang="en-US" sz="1600" b="1" dirty="0">
                <a:latin typeface="Poppins" pitchFamily="2" charset="77"/>
                <a:cs typeface="Poppins" pitchFamily="2" charset="77"/>
              </a:rPr>
              <a:t>Time Off&gt;Pending Approval</a:t>
            </a:r>
          </a:p>
          <a:p>
            <a:pPr>
              <a:lnSpc>
                <a:spcPct val="150000"/>
              </a:lnSpc>
            </a:pPr>
            <a:endParaRPr lang="en-US" sz="1600" dirty="0"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082D11-5579-44A5-8A37-7D6100A563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6093" y="1850361"/>
            <a:ext cx="4462624" cy="435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52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1F5879-DEE2-EE67-E996-A0E5AD49432C}"/>
              </a:ext>
            </a:extLst>
          </p:cNvPr>
          <p:cNvSpPr txBox="1"/>
          <p:nvPr/>
        </p:nvSpPr>
        <p:spPr>
          <a:xfrm>
            <a:off x="583324" y="983571"/>
            <a:ext cx="11025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Make Timesheet Changes- Edit Clock In/Out Times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ADCF81-8A65-477E-8478-7A3C28EB0F94}"/>
              </a:ext>
            </a:extLst>
          </p:cNvPr>
          <p:cNvSpPr txBox="1"/>
          <p:nvPr/>
        </p:nvSpPr>
        <p:spPr>
          <a:xfrm>
            <a:off x="392168" y="1541002"/>
            <a:ext cx="3519432" cy="4858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Poppins" pitchFamily="2" charset="77"/>
                <a:cs typeface="Poppins" pitchFamily="2" charset="77"/>
              </a:rPr>
              <a:t>Once on the desired timesheet, find the correct day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Poppins" pitchFamily="2" charset="77"/>
                <a:cs typeface="Poppins" pitchFamily="2" charset="77"/>
              </a:rPr>
              <a:t>Edit the clock in and/or out times in the </a:t>
            </a:r>
            <a:r>
              <a:rPr lang="en-US" sz="1600" b="1" dirty="0">
                <a:latin typeface="Poppins" pitchFamily="2" charset="77"/>
                <a:cs typeface="Poppins" pitchFamily="2" charset="77"/>
              </a:rPr>
              <a:t>From</a:t>
            </a:r>
            <a:r>
              <a:rPr lang="en-US" sz="1600" dirty="0">
                <a:latin typeface="Poppins" pitchFamily="2" charset="77"/>
                <a:cs typeface="Poppins" pitchFamily="2" charset="77"/>
              </a:rPr>
              <a:t> and </a:t>
            </a:r>
            <a:r>
              <a:rPr lang="en-US" sz="1600" b="1" dirty="0">
                <a:latin typeface="Poppins" pitchFamily="2" charset="77"/>
                <a:cs typeface="Poppins" pitchFamily="2" charset="77"/>
              </a:rPr>
              <a:t>To</a:t>
            </a:r>
            <a:r>
              <a:rPr lang="en-US" sz="1600" dirty="0">
                <a:latin typeface="Poppins" pitchFamily="2" charset="77"/>
                <a:cs typeface="Poppins" pitchFamily="2" charset="77"/>
              </a:rPr>
              <a:t> fields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Poppins" pitchFamily="2" charset="77"/>
                <a:cs typeface="Poppins" pitchFamily="2" charset="77"/>
              </a:rPr>
              <a:t>Once you’ve entered the new time(s), click </a:t>
            </a:r>
            <a:r>
              <a:rPr lang="en-US" sz="1600" b="1" dirty="0">
                <a:latin typeface="Poppins" pitchFamily="2" charset="77"/>
                <a:cs typeface="Poppins" pitchFamily="2" charset="77"/>
              </a:rPr>
              <a:t>Save</a:t>
            </a:r>
            <a:r>
              <a:rPr lang="en-US" sz="1600" dirty="0">
                <a:latin typeface="Poppins" pitchFamily="2" charset="77"/>
                <a:cs typeface="Poppins" pitchFamily="2" charset="77"/>
              </a:rPr>
              <a:t> at the top right of the timesheet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latin typeface="Poppins" pitchFamily="2" charset="77"/>
                <a:cs typeface="Poppins" pitchFamily="2" charset="77"/>
              </a:rPr>
              <a:t>Please Note: only hourly employees need clock in and out times on their timesheet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18D3B6-B5D5-4444-9703-C900941BE1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4136"/>
          <a:stretch/>
        </p:blipFill>
        <p:spPr>
          <a:xfrm>
            <a:off x="3922768" y="2008818"/>
            <a:ext cx="8191500" cy="386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982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1F5879-DEE2-EE67-E996-A0E5AD49432C}"/>
              </a:ext>
            </a:extLst>
          </p:cNvPr>
          <p:cNvSpPr txBox="1"/>
          <p:nvPr/>
        </p:nvSpPr>
        <p:spPr>
          <a:xfrm>
            <a:off x="583324" y="993733"/>
            <a:ext cx="11025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Make Timesheet Changes- Edit/Add/Delete Time Off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40DE82-2BD7-451A-82C1-882132672933}"/>
              </a:ext>
            </a:extLst>
          </p:cNvPr>
          <p:cNvSpPr txBox="1"/>
          <p:nvPr/>
        </p:nvSpPr>
        <p:spPr>
          <a:xfrm>
            <a:off x="371776" y="1537768"/>
            <a:ext cx="3657964" cy="5228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Poppins" pitchFamily="2" charset="77"/>
                <a:cs typeface="Poppins" pitchFamily="2" charset="77"/>
              </a:rPr>
              <a:t>Once on the desired timesheet, find the correct day and enter/update the amount of hours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Poppins" pitchFamily="2" charset="77"/>
                <a:cs typeface="Poppins" pitchFamily="2" charset="77"/>
              </a:rPr>
              <a:t>Then click arrow in the </a:t>
            </a:r>
            <a:r>
              <a:rPr lang="en-US" sz="1600" b="1" dirty="0">
                <a:latin typeface="Poppins" pitchFamily="2" charset="77"/>
                <a:cs typeface="Poppins" pitchFamily="2" charset="77"/>
              </a:rPr>
              <a:t>Time Off </a:t>
            </a:r>
            <a:r>
              <a:rPr lang="en-US" sz="1600" dirty="0">
                <a:latin typeface="Poppins" pitchFamily="2" charset="77"/>
                <a:cs typeface="Poppins" pitchFamily="2" charset="77"/>
              </a:rPr>
              <a:t>field and choose the type of time off from the drop down menu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Poppins" pitchFamily="2" charset="77"/>
                <a:cs typeface="Poppins" pitchFamily="2" charset="77"/>
              </a:rPr>
              <a:t>Click </a:t>
            </a:r>
            <a:r>
              <a:rPr lang="en-US" sz="1600" b="1" dirty="0">
                <a:latin typeface="Poppins" pitchFamily="2" charset="77"/>
                <a:cs typeface="Poppins" pitchFamily="2" charset="77"/>
              </a:rPr>
              <a:t>Save</a:t>
            </a:r>
            <a:r>
              <a:rPr lang="en-US" sz="1600" dirty="0">
                <a:latin typeface="Poppins" pitchFamily="2" charset="77"/>
                <a:cs typeface="Poppins" pitchFamily="2" charset="77"/>
              </a:rPr>
              <a:t> at the top right of the timesheet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Poppins" pitchFamily="2" charset="77"/>
                <a:cs typeface="Poppins" pitchFamily="2" charset="77"/>
              </a:rPr>
              <a:t>If the employee does not have the time available, you will receive an error message</a:t>
            </a:r>
          </a:p>
          <a:p>
            <a:pPr>
              <a:lnSpc>
                <a:spcPct val="150000"/>
              </a:lnSpc>
            </a:pPr>
            <a:endParaRPr lang="en-US" sz="1600" dirty="0"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FB0A5B-3B9C-42A5-BFCC-F0B647E5C2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3924"/>
          <a:stretch/>
        </p:blipFill>
        <p:spPr>
          <a:xfrm>
            <a:off x="4032895" y="1742361"/>
            <a:ext cx="6475229" cy="33742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9AD71D-DF73-4177-A9A1-6C09A7F2EB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6023" y="3429000"/>
            <a:ext cx="2624202" cy="287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5447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1F5879-DEE2-EE67-E996-A0E5AD49432C}"/>
              </a:ext>
            </a:extLst>
          </p:cNvPr>
          <p:cNvSpPr txBox="1"/>
          <p:nvPr/>
        </p:nvSpPr>
        <p:spPr>
          <a:xfrm>
            <a:off x="502937" y="993733"/>
            <a:ext cx="11025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Make Timesheet Changes- Out of Grade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40DE82-2BD7-451A-82C1-882132672933}"/>
              </a:ext>
            </a:extLst>
          </p:cNvPr>
          <p:cNvSpPr txBox="1"/>
          <p:nvPr/>
        </p:nvSpPr>
        <p:spPr>
          <a:xfrm>
            <a:off x="371776" y="1537768"/>
            <a:ext cx="3657964" cy="5597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Poppins" pitchFamily="2" charset="77"/>
                <a:cs typeface="Poppins" pitchFamily="2" charset="77"/>
              </a:rPr>
              <a:t>Find the day on the timesheet and scroll all the way to the right to Activities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Poppins" pitchFamily="2" charset="77"/>
                <a:cs typeface="Poppins" pitchFamily="2" charset="77"/>
              </a:rPr>
              <a:t>Click Out of Grade and then select which to use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Poppins" pitchFamily="2" charset="77"/>
                <a:cs typeface="Poppins" pitchFamily="2" charset="77"/>
              </a:rPr>
              <a:t>Out of grade pay is determined based on how many grades difference there is between the employee’s primary job and the job that they’re doing temporarily: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Poppins" pitchFamily="2" charset="77"/>
                <a:cs typeface="Poppins" pitchFamily="2" charset="77"/>
              </a:rPr>
              <a:t>1 grade = 8% bump = OC8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Poppins" pitchFamily="2" charset="77"/>
                <a:cs typeface="Poppins" pitchFamily="2" charset="77"/>
              </a:rPr>
              <a:t>2 grades = 9% bump = OC9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Poppins" pitchFamily="2" charset="77"/>
                <a:cs typeface="Poppins" pitchFamily="2" charset="77"/>
              </a:rPr>
              <a:t>3 grades = 10% bump = OC10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600" dirty="0"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44F38B-E7C0-4EB5-B16D-4FF19D7CB173}"/>
              </a:ext>
            </a:extLst>
          </p:cNvPr>
          <p:cNvPicPr/>
          <p:nvPr/>
        </p:nvPicPr>
        <p:blipFill rotWithShape="1">
          <a:blip r:embed="rId3"/>
          <a:srcRect b="13757"/>
          <a:stretch/>
        </p:blipFill>
        <p:spPr>
          <a:xfrm>
            <a:off x="4402061" y="1650443"/>
            <a:ext cx="7257388" cy="24481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F1F73CF-86FB-46CC-8CD2-E2D6D1D91A59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142422" y="4108968"/>
            <a:ext cx="4479064" cy="274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8325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1F5879-DEE2-EE67-E996-A0E5AD49432C}"/>
              </a:ext>
            </a:extLst>
          </p:cNvPr>
          <p:cNvSpPr txBox="1"/>
          <p:nvPr/>
        </p:nvSpPr>
        <p:spPr>
          <a:xfrm>
            <a:off x="583325" y="1068065"/>
            <a:ext cx="110253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Apply a Work Schedule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0CCFCC-E833-41C6-B4B2-BB44C569B2C8}"/>
              </a:ext>
            </a:extLst>
          </p:cNvPr>
          <p:cNvSpPr txBox="1"/>
          <p:nvPr/>
        </p:nvSpPr>
        <p:spPr>
          <a:xfrm>
            <a:off x="486486" y="2014109"/>
            <a:ext cx="4004487" cy="4120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Poppins" pitchFamily="2" charset="77"/>
                <a:cs typeface="Poppins" pitchFamily="2" charset="77"/>
              </a:rPr>
              <a:t>To apply a work schedule, navigate to the employee’s profile by typing their name in the search bar or by accessing the quick links menu next to their name on the </a:t>
            </a:r>
            <a:r>
              <a:rPr lang="en-US" sz="1600" b="1" dirty="0">
                <a:latin typeface="Poppins" pitchFamily="2" charset="77"/>
                <a:cs typeface="Poppins" pitchFamily="2" charset="77"/>
              </a:rPr>
              <a:t>My Team </a:t>
            </a:r>
            <a:r>
              <a:rPr lang="en-US" sz="1600" dirty="0">
                <a:latin typeface="Poppins" pitchFamily="2" charset="77"/>
                <a:cs typeface="Poppins" pitchFamily="2" charset="77"/>
              </a:rPr>
              <a:t>page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Poppins" pitchFamily="2" charset="77"/>
                <a:cs typeface="Poppins" pitchFamily="2" charset="77"/>
              </a:rPr>
              <a:t>Once on their profile, make sure you are on the </a:t>
            </a:r>
            <a:r>
              <a:rPr lang="en-US" sz="1600" b="1" dirty="0">
                <a:latin typeface="Poppins" pitchFamily="2" charset="77"/>
                <a:cs typeface="Poppins" pitchFamily="2" charset="77"/>
              </a:rPr>
              <a:t>Main</a:t>
            </a:r>
            <a:r>
              <a:rPr lang="en-US" sz="1600" dirty="0">
                <a:latin typeface="Poppins" pitchFamily="2" charset="77"/>
                <a:cs typeface="Poppins" pitchFamily="2" charset="77"/>
              </a:rPr>
              <a:t> tab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Poppins" pitchFamily="2" charset="77"/>
                <a:cs typeface="Poppins" pitchFamily="2" charset="77"/>
              </a:rPr>
              <a:t>Navigate to the </a:t>
            </a:r>
            <a:r>
              <a:rPr lang="en-US" sz="1600" b="1" dirty="0">
                <a:latin typeface="Poppins" pitchFamily="2" charset="77"/>
                <a:cs typeface="Poppins" pitchFamily="2" charset="77"/>
              </a:rPr>
              <a:t>Profiles</a:t>
            </a:r>
            <a:r>
              <a:rPr lang="en-US" sz="1600" dirty="0">
                <a:latin typeface="Poppins" pitchFamily="2" charset="77"/>
                <a:cs typeface="Poppins" pitchFamily="2" charset="77"/>
              </a:rPr>
              <a:t> menu on the right side of the screen</a:t>
            </a:r>
          </a:p>
          <a:p>
            <a:pPr>
              <a:lnSpc>
                <a:spcPct val="150000"/>
              </a:lnSpc>
            </a:pPr>
            <a:endParaRPr lang="en-US" sz="1600" dirty="0"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416A17-4519-42A5-A474-51773E0503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7812" y="1775951"/>
            <a:ext cx="6763694" cy="4763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6703B4-6E1F-4A14-ABC0-060E9E46986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062"/>
          <a:stretch/>
        </p:blipFill>
        <p:spPr>
          <a:xfrm>
            <a:off x="4490973" y="2622620"/>
            <a:ext cx="4004487" cy="33397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5049CD-B5E1-4F76-800D-B0E1FD90C6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5066" y="2366879"/>
            <a:ext cx="3251234" cy="392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6133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1F5879-DEE2-EE67-E996-A0E5AD49432C}"/>
              </a:ext>
            </a:extLst>
          </p:cNvPr>
          <p:cNvSpPr txBox="1"/>
          <p:nvPr/>
        </p:nvSpPr>
        <p:spPr>
          <a:xfrm>
            <a:off x="583324" y="1110233"/>
            <a:ext cx="110253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Apply a Work Schedule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6D7E3A-7A83-46F7-B117-F97F17AB55A9}"/>
              </a:ext>
            </a:extLst>
          </p:cNvPr>
          <p:cNvSpPr txBox="1"/>
          <p:nvPr/>
        </p:nvSpPr>
        <p:spPr>
          <a:xfrm>
            <a:off x="583324" y="1816403"/>
            <a:ext cx="5703905" cy="5228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Poppins" pitchFamily="2" charset="77"/>
                <a:cs typeface="Poppins" pitchFamily="2" charset="77"/>
              </a:rPr>
              <a:t>Scroll all the way to the bottom of the </a:t>
            </a:r>
            <a:r>
              <a:rPr lang="en-US" sz="1600" b="1" dirty="0">
                <a:latin typeface="Poppins" pitchFamily="2" charset="77"/>
                <a:cs typeface="Poppins" pitchFamily="2" charset="77"/>
              </a:rPr>
              <a:t>Profiles</a:t>
            </a:r>
            <a:r>
              <a:rPr lang="en-US" sz="1600" dirty="0">
                <a:latin typeface="Poppins" pitchFamily="2" charset="77"/>
                <a:cs typeface="Poppins" pitchFamily="2" charset="77"/>
              </a:rPr>
              <a:t> menu to </a:t>
            </a:r>
            <a:r>
              <a:rPr lang="en-US" sz="1600" b="1" dirty="0">
                <a:latin typeface="Poppins" pitchFamily="2" charset="77"/>
                <a:cs typeface="Poppins" pitchFamily="2" charset="77"/>
              </a:rPr>
              <a:t>Work Schedule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Poppins" pitchFamily="2" charset="77"/>
                <a:cs typeface="Poppins" pitchFamily="2" charset="77"/>
              </a:rPr>
              <a:t>By clicking the magnifying glass icon, you can choose from existing work schedule profiles or you can apply a </a:t>
            </a:r>
            <a:r>
              <a:rPr lang="en-US" sz="1600" b="1" dirty="0">
                <a:latin typeface="Poppins" pitchFamily="2" charset="77"/>
                <a:cs typeface="Poppins" pitchFamily="2" charset="77"/>
              </a:rPr>
              <a:t>Personal Work Schedule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Poppins" pitchFamily="2" charset="77"/>
                <a:cs typeface="Poppins" pitchFamily="2" charset="77"/>
              </a:rPr>
              <a:t>If you choose an existing work schedule profile, scroll to the top of the employee’s profile and click </a:t>
            </a:r>
            <a:r>
              <a:rPr lang="en-US" sz="1600" b="1" dirty="0">
                <a:latin typeface="Poppins" pitchFamily="2" charset="77"/>
                <a:cs typeface="Poppins" pitchFamily="2" charset="77"/>
              </a:rPr>
              <a:t>Save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Poppins" pitchFamily="2" charset="77"/>
                <a:cs typeface="Poppins" pitchFamily="2" charset="77"/>
              </a:rPr>
              <a:t>If you choose a </a:t>
            </a:r>
            <a:r>
              <a:rPr lang="en-US" sz="1600" b="1" dirty="0">
                <a:latin typeface="Poppins" pitchFamily="2" charset="77"/>
                <a:cs typeface="Poppins" pitchFamily="2" charset="77"/>
              </a:rPr>
              <a:t>Personal Work Schedule</a:t>
            </a:r>
            <a:r>
              <a:rPr lang="en-US" sz="1600" dirty="0">
                <a:latin typeface="Poppins" pitchFamily="2" charset="77"/>
                <a:cs typeface="Poppins" pitchFamily="2" charset="77"/>
              </a:rPr>
              <a:t>, once you select it from the list, click </a:t>
            </a:r>
            <a:r>
              <a:rPr lang="en-US" sz="1600" b="1" dirty="0">
                <a:latin typeface="Poppins" pitchFamily="2" charset="77"/>
                <a:cs typeface="Poppins" pitchFamily="2" charset="77"/>
              </a:rPr>
              <a:t>Save</a:t>
            </a:r>
            <a:r>
              <a:rPr lang="en-US" sz="1600" dirty="0">
                <a:latin typeface="Poppins" pitchFamily="2" charset="77"/>
                <a:cs typeface="Poppins" pitchFamily="2" charset="77"/>
              </a:rPr>
              <a:t> at the top of the employee profile and then scroll back down to </a:t>
            </a:r>
            <a:r>
              <a:rPr lang="en-US" sz="1600" b="1" dirty="0">
                <a:latin typeface="Poppins" pitchFamily="2" charset="77"/>
                <a:cs typeface="Poppins" pitchFamily="2" charset="77"/>
              </a:rPr>
              <a:t>Work Schedules </a:t>
            </a:r>
            <a:r>
              <a:rPr lang="en-US" sz="1600" dirty="0">
                <a:latin typeface="Poppins" pitchFamily="2" charset="77"/>
                <a:cs typeface="Poppins" pitchFamily="2" charset="77"/>
              </a:rPr>
              <a:t>and click </a:t>
            </a:r>
            <a:r>
              <a:rPr lang="en-US" sz="1600" b="1" dirty="0">
                <a:latin typeface="Poppins" pitchFamily="2" charset="77"/>
                <a:cs typeface="Poppins" pitchFamily="2" charset="77"/>
              </a:rPr>
              <a:t>Edit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600" b="1" dirty="0">
              <a:latin typeface="Poppins" pitchFamily="2" charset="77"/>
              <a:cs typeface="Poppins" pitchFamily="2" charset="77"/>
            </a:endParaRPr>
          </a:p>
          <a:p>
            <a:pPr>
              <a:lnSpc>
                <a:spcPct val="150000"/>
              </a:lnSpc>
            </a:pPr>
            <a:endParaRPr lang="en-US" sz="1600" dirty="0"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B8850DE-8EB9-4CB3-AF84-B6A6878A65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23" t="2263" r="1330" b="2315"/>
          <a:stretch/>
        </p:blipFill>
        <p:spPr>
          <a:xfrm>
            <a:off x="6287229" y="1676258"/>
            <a:ext cx="5197590" cy="34592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36D9115-182E-43CD-99DE-586480B5F95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771"/>
          <a:stretch/>
        </p:blipFill>
        <p:spPr>
          <a:xfrm>
            <a:off x="6018288" y="507180"/>
            <a:ext cx="3358794" cy="116907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9B76916-4C2E-405D-B93E-3F67096D1D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9573" y="5181742"/>
            <a:ext cx="3528334" cy="118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9414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1F5879-DEE2-EE67-E996-A0E5AD49432C}"/>
              </a:ext>
            </a:extLst>
          </p:cNvPr>
          <p:cNvSpPr txBox="1"/>
          <p:nvPr/>
        </p:nvSpPr>
        <p:spPr>
          <a:xfrm>
            <a:off x="448855" y="1108517"/>
            <a:ext cx="110253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Create a Personal Work Schedule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92D40D-FCE1-4016-B386-394E695085CF}"/>
              </a:ext>
            </a:extLst>
          </p:cNvPr>
          <p:cNvSpPr txBox="1"/>
          <p:nvPr/>
        </p:nvSpPr>
        <p:spPr>
          <a:xfrm>
            <a:off x="155986" y="1719584"/>
            <a:ext cx="3895269" cy="5597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Poppins" pitchFamily="2" charset="77"/>
                <a:cs typeface="Poppins" pitchFamily="2" charset="77"/>
              </a:rPr>
              <a:t>Here you can personalize the employee’s schedule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Poppins" pitchFamily="2" charset="77"/>
                <a:cs typeface="Poppins" pitchFamily="2" charset="77"/>
              </a:rPr>
              <a:t>You can choose from existing schedule templates in the drop down under </a:t>
            </a:r>
            <a:r>
              <a:rPr lang="en-US" sz="1600" b="1" dirty="0">
                <a:latin typeface="Poppins" pitchFamily="2" charset="77"/>
                <a:cs typeface="Poppins" pitchFamily="2" charset="77"/>
              </a:rPr>
              <a:t>TYPE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Poppins" pitchFamily="2" charset="77"/>
                <a:cs typeface="Poppins" pitchFamily="2" charset="77"/>
              </a:rPr>
              <a:t>Or you can select custom start and end times using the </a:t>
            </a:r>
            <a:r>
              <a:rPr lang="en-US" sz="1600" b="1" dirty="0">
                <a:latin typeface="Poppins" pitchFamily="2" charset="77"/>
                <a:cs typeface="Poppins" pitchFamily="2" charset="77"/>
              </a:rPr>
              <a:t>Fixed</a:t>
            </a:r>
            <a:r>
              <a:rPr lang="en-US" sz="1600" dirty="0">
                <a:latin typeface="Poppins" pitchFamily="2" charset="77"/>
                <a:cs typeface="Poppins" pitchFamily="2" charset="77"/>
              </a:rPr>
              <a:t> template then typing in the start time and the end time for each day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latin typeface="Poppins" pitchFamily="2" charset="77"/>
                <a:cs typeface="Poppins" pitchFamily="2" charset="77"/>
              </a:rPr>
              <a:t>Please note - </a:t>
            </a:r>
            <a:r>
              <a:rPr lang="en-US" sz="1600" dirty="0">
                <a:latin typeface="Poppins" pitchFamily="2" charset="77"/>
                <a:cs typeface="Poppins" pitchFamily="2" charset="77"/>
              </a:rPr>
              <a:t>schedule information should be entered for every day of the week that the employee will work</a:t>
            </a:r>
          </a:p>
          <a:p>
            <a:pPr>
              <a:lnSpc>
                <a:spcPct val="150000"/>
              </a:lnSpc>
            </a:pPr>
            <a:endParaRPr lang="en-US" sz="1600" dirty="0"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36ECCA-3A6B-4B65-8FFB-ECE7AA7295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144" y="2143301"/>
            <a:ext cx="7983794" cy="20562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876C578-BA5F-4A3C-A40A-C78A11D556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9144" y="4746075"/>
            <a:ext cx="7983795" cy="914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5567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1F5879-DEE2-EE67-E996-A0E5AD49432C}"/>
              </a:ext>
            </a:extLst>
          </p:cNvPr>
          <p:cNvSpPr txBox="1"/>
          <p:nvPr/>
        </p:nvSpPr>
        <p:spPr>
          <a:xfrm>
            <a:off x="448855" y="1108517"/>
            <a:ext cx="110253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Create a Personal Work Schedule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92D40D-FCE1-4016-B386-394E695085CF}"/>
              </a:ext>
            </a:extLst>
          </p:cNvPr>
          <p:cNvSpPr txBox="1"/>
          <p:nvPr/>
        </p:nvSpPr>
        <p:spPr>
          <a:xfrm>
            <a:off x="134471" y="1816403"/>
            <a:ext cx="3895269" cy="4120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Poppins" pitchFamily="2" charset="77"/>
                <a:cs typeface="Poppins" pitchFamily="2" charset="77"/>
              </a:rPr>
              <a:t>If lunch will </a:t>
            </a:r>
            <a:r>
              <a:rPr lang="en-US" sz="1600" i="1" dirty="0">
                <a:latin typeface="Poppins" pitchFamily="2" charset="77"/>
                <a:cs typeface="Poppins" pitchFamily="2" charset="77"/>
              </a:rPr>
              <a:t>not</a:t>
            </a:r>
            <a:r>
              <a:rPr lang="en-US" sz="1600" dirty="0">
                <a:latin typeface="Poppins" pitchFamily="2" charset="77"/>
                <a:cs typeface="Poppins" pitchFamily="2" charset="77"/>
              </a:rPr>
              <a:t> be the standard 1 hour, you can choose to override by clicking the magnifying glass icon under the </a:t>
            </a:r>
            <a:r>
              <a:rPr lang="en-US" sz="1600" b="1" dirty="0">
                <a:latin typeface="Poppins" pitchFamily="2" charset="77"/>
                <a:cs typeface="Poppins" pitchFamily="2" charset="77"/>
              </a:rPr>
              <a:t>Overrides/Lunch </a:t>
            </a:r>
            <a:r>
              <a:rPr lang="en-US" sz="1600" dirty="0">
                <a:latin typeface="Poppins" pitchFamily="2" charset="77"/>
                <a:cs typeface="Poppins" pitchFamily="2" charset="77"/>
              </a:rPr>
              <a:t>column and selecting the desired override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Poppins" pitchFamily="2" charset="77"/>
                <a:cs typeface="Poppins" pitchFamily="2" charset="77"/>
              </a:rPr>
              <a:t>Once done creating the schedule, click </a:t>
            </a:r>
            <a:r>
              <a:rPr lang="en-US" sz="1600" b="1" dirty="0">
                <a:latin typeface="Poppins" pitchFamily="2" charset="77"/>
                <a:cs typeface="Poppins" pitchFamily="2" charset="77"/>
              </a:rPr>
              <a:t>SAVE</a:t>
            </a:r>
            <a:r>
              <a:rPr lang="en-US" sz="1600" dirty="0">
                <a:latin typeface="Poppins" pitchFamily="2" charset="77"/>
                <a:cs typeface="Poppins" pitchFamily="2" charset="77"/>
              </a:rPr>
              <a:t> at the top right of the page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Poppins" pitchFamily="2" charset="77"/>
                <a:cs typeface="Poppins" pitchFamily="2" charset="77"/>
              </a:rPr>
              <a:t>You will receive a warning message; click </a:t>
            </a:r>
            <a:r>
              <a:rPr lang="en-US" sz="1600" b="1" dirty="0">
                <a:latin typeface="Poppins" pitchFamily="2" charset="77"/>
                <a:cs typeface="Poppins" pitchFamily="2" charset="77"/>
              </a:rPr>
              <a:t>Save</a:t>
            </a:r>
            <a:r>
              <a:rPr lang="en-US" sz="1600" dirty="0">
                <a:latin typeface="Poppins" pitchFamily="2" charset="77"/>
                <a:cs typeface="Poppins" pitchFamily="2" charset="77"/>
              </a:rPr>
              <a:t> again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4C865D-10DA-4A25-AC3C-19DD2F2A5D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4133" y="1816403"/>
            <a:ext cx="7342094" cy="11398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65E319E-D0A6-47EA-B4A2-4BFC56C697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4896" y="3083907"/>
            <a:ext cx="7000568" cy="21139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20E1774-7070-4BE8-AFA9-BC4B5EC911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1366"/>
          <a:stretch/>
        </p:blipFill>
        <p:spPr>
          <a:xfrm>
            <a:off x="4029740" y="5395540"/>
            <a:ext cx="7884354" cy="70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532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DA261DB-7F3E-BCD3-540F-BC1EB6ED4BB1}"/>
              </a:ext>
            </a:extLst>
          </p:cNvPr>
          <p:cNvSpPr txBox="1"/>
          <p:nvPr/>
        </p:nvSpPr>
        <p:spPr>
          <a:xfrm>
            <a:off x="283246" y="1832318"/>
            <a:ext cx="5596751" cy="4120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Poppins" pitchFamily="2" charset="77"/>
                <a:cs typeface="Poppins" pitchFamily="2" charset="77"/>
              </a:rPr>
              <a:t>Getting Started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Poppins" pitchFamily="2" charset="77"/>
                <a:cs typeface="Poppins" pitchFamily="2" charset="77"/>
              </a:rPr>
              <a:t>View Your Team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Poppins" pitchFamily="2" charset="77"/>
                <a:cs typeface="Poppins" pitchFamily="2" charset="77"/>
              </a:rPr>
              <a:t>View Your Employees’ Timesheets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Poppins" pitchFamily="2" charset="77"/>
                <a:cs typeface="Poppins" pitchFamily="2" charset="77"/>
              </a:rPr>
              <a:t>Approve Timesheets and Time Off Requests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Poppins" pitchFamily="2" charset="77"/>
                <a:cs typeface="Poppins" pitchFamily="2" charset="77"/>
              </a:rPr>
              <a:t>Make Timesheet Changes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Poppins" pitchFamily="2" charset="77"/>
                <a:cs typeface="Poppins" pitchFamily="2" charset="77"/>
              </a:rPr>
              <a:t>Apply a Work Schedule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Poppins" pitchFamily="2" charset="77"/>
                <a:cs typeface="Poppins" pitchFamily="2" charset="77"/>
              </a:rPr>
              <a:t>Time and Attendance Reporting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Poppins" pitchFamily="2" charset="77"/>
                <a:cs typeface="Poppins" pitchFamily="2" charset="77"/>
              </a:rPr>
              <a:t>Workflow Delegations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Poppins" pitchFamily="2" charset="77"/>
                <a:cs typeface="Poppins" pitchFamily="2" charset="77"/>
              </a:rPr>
              <a:t>Best Practices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Poppins" pitchFamily="2" charset="77"/>
                <a:cs typeface="Poppins" pitchFamily="2" charset="77"/>
              </a:rPr>
              <a:t>PTO Eligibility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Poppins" pitchFamily="2" charset="77"/>
                <a:cs typeface="Poppins" pitchFamily="2" charset="77"/>
              </a:rPr>
              <a:t>Resources and Support</a:t>
            </a:r>
          </a:p>
        </p:txBody>
      </p:sp>
      <p:pic>
        <p:nvPicPr>
          <p:cNvPr id="5" name="Picture 4" descr="A city street with trees and buildings&#10;&#10;Description automatically generated">
            <a:extLst>
              <a:ext uri="{FF2B5EF4-FFF2-40B4-BE49-F238E27FC236}">
                <a16:creationId xmlns:a16="http://schemas.microsoft.com/office/drawing/2014/main" id="{BEDB98E6-F8C7-43B7-A01E-BC215B2969E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455" t="2388" r="7954" b="23819"/>
          <a:stretch/>
        </p:blipFill>
        <p:spPr>
          <a:xfrm>
            <a:off x="5964073" y="1163782"/>
            <a:ext cx="6222548" cy="458338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71F5879-DEE2-EE67-E996-A0E5AD49432C}"/>
              </a:ext>
            </a:extLst>
          </p:cNvPr>
          <p:cNvSpPr txBox="1"/>
          <p:nvPr/>
        </p:nvSpPr>
        <p:spPr>
          <a:xfrm>
            <a:off x="367322" y="1095151"/>
            <a:ext cx="110253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Topics Covered</a:t>
            </a:r>
          </a:p>
        </p:txBody>
      </p:sp>
    </p:spTree>
    <p:extLst>
      <p:ext uri="{BB962C8B-B14F-4D97-AF65-F5344CB8AC3E}">
        <p14:creationId xmlns:p14="http://schemas.microsoft.com/office/powerpoint/2010/main" val="25066072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6C101AD-663A-4048-B0FE-889AEB1FDA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117"/>
          <a:stretch/>
        </p:blipFill>
        <p:spPr>
          <a:xfrm>
            <a:off x="5748778" y="5094592"/>
            <a:ext cx="5992472" cy="12088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71F5879-DEE2-EE67-E996-A0E5AD49432C}"/>
              </a:ext>
            </a:extLst>
          </p:cNvPr>
          <p:cNvSpPr txBox="1"/>
          <p:nvPr/>
        </p:nvSpPr>
        <p:spPr>
          <a:xfrm>
            <a:off x="438222" y="1000469"/>
            <a:ext cx="110253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Apply a Work Schedule- Generate Schedule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92D40D-FCE1-4016-B386-394E695085CF}"/>
              </a:ext>
            </a:extLst>
          </p:cNvPr>
          <p:cNvSpPr txBox="1"/>
          <p:nvPr/>
        </p:nvSpPr>
        <p:spPr>
          <a:xfrm>
            <a:off x="156358" y="1746076"/>
            <a:ext cx="3895269" cy="4120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Poppins" pitchFamily="2" charset="77"/>
                <a:cs typeface="Poppins" pitchFamily="2" charset="77"/>
              </a:rPr>
              <a:t>To load the schedule to the employee’s timesheets, search and click </a:t>
            </a:r>
            <a:r>
              <a:rPr lang="en-US" sz="1600" b="1" dirty="0">
                <a:latin typeface="Poppins" pitchFamily="2" charset="77"/>
                <a:cs typeface="Poppins" pitchFamily="2" charset="77"/>
              </a:rPr>
              <a:t>Generate Schedules.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latin typeface="Poppins" pitchFamily="2" charset="77"/>
                <a:cs typeface="Poppins" pitchFamily="2" charset="77"/>
              </a:rPr>
              <a:t>FYI: Schedules push to timesheets on a regular basis, up to 2 weeks in advance.  This step will override the old entries.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Poppins" pitchFamily="2" charset="77"/>
                <a:cs typeface="Poppins" pitchFamily="2" charset="77"/>
              </a:rPr>
              <a:t>Check the box next to the employee’s name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Poppins" pitchFamily="2" charset="77"/>
                <a:cs typeface="Poppins" pitchFamily="2" charset="77"/>
              </a:rPr>
              <a:t>Click the </a:t>
            </a:r>
            <a:r>
              <a:rPr lang="en-US" sz="1600" b="1" dirty="0">
                <a:latin typeface="Poppins" pitchFamily="2" charset="77"/>
                <a:cs typeface="Poppins" pitchFamily="2" charset="77"/>
              </a:rPr>
              <a:t>Generate Schedules button </a:t>
            </a:r>
            <a:r>
              <a:rPr lang="en-US" sz="1600" dirty="0">
                <a:latin typeface="Poppins" pitchFamily="2" charset="77"/>
                <a:cs typeface="Poppins" pitchFamily="2" charset="77"/>
              </a:rPr>
              <a:t>at the top right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014CAC-CBCC-4717-B803-1B65395058D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501"/>
          <a:stretch/>
        </p:blipFill>
        <p:spPr>
          <a:xfrm>
            <a:off x="5046212" y="1801052"/>
            <a:ext cx="6695038" cy="15352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C5D496B-5BBD-445F-8C31-B264F8F367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0076" y="3336303"/>
            <a:ext cx="7551174" cy="172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3848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1F5879-DEE2-EE67-E996-A0E5AD49432C}"/>
              </a:ext>
            </a:extLst>
          </p:cNvPr>
          <p:cNvSpPr txBox="1"/>
          <p:nvPr/>
        </p:nvSpPr>
        <p:spPr>
          <a:xfrm>
            <a:off x="448852" y="1103455"/>
            <a:ext cx="110253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Apply a Work Schedule- Generate Schedule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92D40D-FCE1-4016-B386-394E695085CF}"/>
              </a:ext>
            </a:extLst>
          </p:cNvPr>
          <p:cNvSpPr txBox="1"/>
          <p:nvPr/>
        </p:nvSpPr>
        <p:spPr>
          <a:xfrm>
            <a:off x="218782" y="1840058"/>
            <a:ext cx="3895269" cy="4120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Poppins" pitchFamily="2" charset="77"/>
                <a:cs typeface="Poppins" pitchFamily="2" charset="77"/>
              </a:rPr>
              <a:t>Next, select the date range for the work schedule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Poppins" pitchFamily="2" charset="77"/>
                <a:cs typeface="Poppins" pitchFamily="2" charset="77"/>
              </a:rPr>
              <a:t>Leave </a:t>
            </a:r>
            <a:r>
              <a:rPr lang="en-US" sz="1600" b="1" dirty="0">
                <a:latin typeface="Poppins" pitchFamily="2" charset="77"/>
                <a:cs typeface="Poppins" pitchFamily="2" charset="77"/>
              </a:rPr>
              <a:t>Work Schedule </a:t>
            </a:r>
            <a:r>
              <a:rPr lang="en-US" sz="1600" dirty="0">
                <a:latin typeface="Poppins" pitchFamily="2" charset="77"/>
                <a:cs typeface="Poppins" pitchFamily="2" charset="77"/>
              </a:rPr>
              <a:t>blank and check the </a:t>
            </a:r>
            <a:r>
              <a:rPr lang="en-US" sz="1600" b="1" dirty="0">
                <a:latin typeface="Poppins" pitchFamily="2" charset="77"/>
                <a:cs typeface="Poppins" pitchFamily="2" charset="77"/>
              </a:rPr>
              <a:t>Override existing schedule entries </a:t>
            </a:r>
            <a:r>
              <a:rPr lang="en-US" sz="1600" dirty="0">
                <a:latin typeface="Poppins" pitchFamily="2" charset="77"/>
                <a:cs typeface="Poppins" pitchFamily="2" charset="77"/>
              </a:rPr>
              <a:t>box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Poppins" pitchFamily="2" charset="77"/>
                <a:cs typeface="Poppins" pitchFamily="2" charset="77"/>
              </a:rPr>
              <a:t>Click </a:t>
            </a:r>
            <a:r>
              <a:rPr lang="en-US" sz="1600" b="1" dirty="0">
                <a:latin typeface="Poppins" pitchFamily="2" charset="77"/>
                <a:cs typeface="Poppins" pitchFamily="2" charset="77"/>
              </a:rPr>
              <a:t>Generate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Poppins" pitchFamily="2" charset="77"/>
                <a:cs typeface="Poppins" pitchFamily="2" charset="77"/>
              </a:rPr>
              <a:t>Click </a:t>
            </a:r>
            <a:r>
              <a:rPr lang="en-US" sz="1600" b="1" dirty="0">
                <a:latin typeface="Poppins" pitchFamily="2" charset="77"/>
                <a:cs typeface="Poppins" pitchFamily="2" charset="77"/>
              </a:rPr>
              <a:t>OK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Poppins" pitchFamily="2" charset="77"/>
                <a:cs typeface="Poppins" pitchFamily="2" charset="77"/>
              </a:rPr>
              <a:t>Navigate to the employee’s timesheet to verify that the schedule properly loaded into their timesheet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61A58C-BE36-44E6-87D2-71A6BA4E4F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1799" y="1723534"/>
            <a:ext cx="3021439" cy="28589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CF60541-7AA7-40B0-995B-D309C15D35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3026" y="2621574"/>
            <a:ext cx="3723229" cy="27793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CDAA289-7A8D-4F95-AFA5-8442A52FCB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1799" y="4822018"/>
            <a:ext cx="3502823" cy="186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2259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1F5879-DEE2-EE67-E996-A0E5AD49432C}"/>
              </a:ext>
            </a:extLst>
          </p:cNvPr>
          <p:cNvSpPr txBox="1"/>
          <p:nvPr/>
        </p:nvSpPr>
        <p:spPr>
          <a:xfrm>
            <a:off x="583324" y="1108343"/>
            <a:ext cx="110253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Time and Attendance Reporting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A81D89-C516-4AF3-9584-215314B04915}"/>
              </a:ext>
            </a:extLst>
          </p:cNvPr>
          <p:cNvSpPr txBox="1"/>
          <p:nvPr/>
        </p:nvSpPr>
        <p:spPr>
          <a:xfrm>
            <a:off x="387984" y="2663708"/>
            <a:ext cx="3895269" cy="1904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Poppins" pitchFamily="2" charset="77"/>
                <a:cs typeface="Poppins" pitchFamily="2" charset="77"/>
              </a:rPr>
              <a:t>To view a list of your employees time off, go to the menu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Poppins" pitchFamily="2" charset="77"/>
                <a:cs typeface="Poppins" pitchFamily="2" charset="77"/>
              </a:rPr>
              <a:t>Click the </a:t>
            </a:r>
            <a:r>
              <a:rPr lang="en-US" sz="1600" b="1" dirty="0">
                <a:latin typeface="Poppins" pitchFamily="2" charset="77"/>
                <a:cs typeface="Poppins" pitchFamily="2" charset="77"/>
              </a:rPr>
              <a:t>Team</a:t>
            </a:r>
            <a:r>
              <a:rPr lang="en-US" sz="1600" dirty="0">
                <a:latin typeface="Poppins" pitchFamily="2" charset="77"/>
                <a:cs typeface="Poppins" pitchFamily="2" charset="77"/>
              </a:rPr>
              <a:t> tab at the top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Poppins" pitchFamily="2" charset="77"/>
                <a:cs typeface="Poppins" pitchFamily="2" charset="77"/>
              </a:rPr>
              <a:t>Click the </a:t>
            </a:r>
            <a:r>
              <a:rPr lang="en-US" sz="1600" b="1" dirty="0">
                <a:latin typeface="Poppins" pitchFamily="2" charset="77"/>
                <a:cs typeface="Poppins" pitchFamily="2" charset="77"/>
              </a:rPr>
              <a:t>Time</a:t>
            </a:r>
            <a:r>
              <a:rPr lang="en-US" sz="1600" dirty="0">
                <a:latin typeface="Poppins" pitchFamily="2" charset="77"/>
                <a:cs typeface="Poppins" pitchFamily="2" charset="77"/>
              </a:rPr>
              <a:t> tab on the left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Poppins" pitchFamily="2" charset="77"/>
                <a:cs typeface="Poppins" pitchFamily="2" charset="77"/>
              </a:rPr>
              <a:t>Click </a:t>
            </a:r>
            <a:r>
              <a:rPr lang="en-US" sz="1600" b="1" dirty="0">
                <a:latin typeface="Poppins" pitchFamily="2" charset="77"/>
                <a:cs typeface="Poppins" pitchFamily="2" charset="77"/>
              </a:rPr>
              <a:t>Time Off&gt;History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02236C-B151-44CD-A099-7762CEC9A3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0613" y="1917828"/>
            <a:ext cx="5475768" cy="4446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1891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4C1D63A-55D0-4261-B737-0485283151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1139" y="4352999"/>
            <a:ext cx="524857" cy="3830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71F5879-DEE2-EE67-E996-A0E5AD49432C}"/>
              </a:ext>
            </a:extLst>
          </p:cNvPr>
          <p:cNvSpPr txBox="1"/>
          <p:nvPr/>
        </p:nvSpPr>
        <p:spPr>
          <a:xfrm>
            <a:off x="583324" y="1209943"/>
            <a:ext cx="110253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Time and Attendance Reporting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A81D89-C516-4AF3-9584-215314B04915}"/>
              </a:ext>
            </a:extLst>
          </p:cNvPr>
          <p:cNvSpPr txBox="1"/>
          <p:nvPr/>
        </p:nvSpPr>
        <p:spPr>
          <a:xfrm>
            <a:off x="409459" y="2117608"/>
            <a:ext cx="4072705" cy="4120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Poppins" pitchFamily="2" charset="77"/>
                <a:cs typeface="Poppins" pitchFamily="2" charset="77"/>
              </a:rPr>
              <a:t>This will bring you to a list of all your employees’ time off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Poppins" pitchFamily="2" charset="77"/>
                <a:cs typeface="Poppins" pitchFamily="2" charset="77"/>
              </a:rPr>
              <a:t>You can use the filters on the top of the report to look for a specific employee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Poppins" pitchFamily="2" charset="77"/>
                <a:cs typeface="Poppins" pitchFamily="2" charset="77"/>
              </a:rPr>
              <a:t>You can also adjust the date range by clicking the funnel      icon at the top right of the report, selecting/entering your date range, and clicking </a:t>
            </a:r>
            <a:r>
              <a:rPr lang="en-US" sz="1600" b="1" dirty="0">
                <a:latin typeface="Poppins" pitchFamily="2" charset="77"/>
                <a:cs typeface="Poppins" pitchFamily="2" charset="77"/>
              </a:rPr>
              <a:t>Apply </a:t>
            </a:r>
            <a:r>
              <a:rPr lang="en-US" sz="1600" dirty="0">
                <a:latin typeface="Poppins" pitchFamily="2" charset="77"/>
                <a:cs typeface="Poppins" pitchFamily="2" charset="77"/>
              </a:rPr>
              <a:t>at the bottom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F39389-1D82-4870-9BCD-9B9AE0E59B4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98"/>
          <a:stretch/>
        </p:blipFill>
        <p:spPr>
          <a:xfrm>
            <a:off x="4361148" y="2398833"/>
            <a:ext cx="3134162" cy="14121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CA306FD-07C4-4705-80AF-30C28116F3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8668" y="1917829"/>
            <a:ext cx="3105583" cy="326753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7A6DBFB-5D4A-4FBA-9F62-24D7C10B60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26197" y="5493140"/>
            <a:ext cx="3134162" cy="40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3197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1F5879-DEE2-EE67-E996-A0E5AD49432C}"/>
              </a:ext>
            </a:extLst>
          </p:cNvPr>
          <p:cNvSpPr txBox="1"/>
          <p:nvPr/>
        </p:nvSpPr>
        <p:spPr>
          <a:xfrm>
            <a:off x="583324" y="1188678"/>
            <a:ext cx="110253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Time and Attendance Reporting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3734DE-8E5C-4F6A-82F6-E2DA7F47C725}"/>
              </a:ext>
            </a:extLst>
          </p:cNvPr>
          <p:cNvSpPr txBox="1"/>
          <p:nvPr/>
        </p:nvSpPr>
        <p:spPr>
          <a:xfrm>
            <a:off x="409459" y="2117608"/>
            <a:ext cx="3895269" cy="3750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Poppins" pitchFamily="2" charset="77"/>
                <a:cs typeface="Poppins" pitchFamily="2" charset="77"/>
              </a:rPr>
              <a:t>You can also view your employees’ time off in calendar format by going to the menu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Poppins" pitchFamily="2" charset="77"/>
                <a:cs typeface="Poppins" pitchFamily="2" charset="77"/>
              </a:rPr>
              <a:t>Click the </a:t>
            </a:r>
            <a:r>
              <a:rPr lang="en-US" sz="1600" b="1" dirty="0">
                <a:latin typeface="Poppins" pitchFamily="2" charset="77"/>
                <a:cs typeface="Poppins" pitchFamily="2" charset="77"/>
              </a:rPr>
              <a:t>Team</a:t>
            </a:r>
            <a:r>
              <a:rPr lang="en-US" sz="1600" dirty="0">
                <a:latin typeface="Poppins" pitchFamily="2" charset="77"/>
                <a:cs typeface="Poppins" pitchFamily="2" charset="77"/>
              </a:rPr>
              <a:t> tab at the top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Poppins" pitchFamily="2" charset="77"/>
                <a:cs typeface="Poppins" pitchFamily="2" charset="77"/>
              </a:rPr>
              <a:t>Click the </a:t>
            </a:r>
            <a:r>
              <a:rPr lang="en-US" sz="1600" b="1" dirty="0">
                <a:latin typeface="Poppins" pitchFamily="2" charset="77"/>
                <a:cs typeface="Poppins" pitchFamily="2" charset="77"/>
              </a:rPr>
              <a:t>Time</a:t>
            </a:r>
            <a:r>
              <a:rPr lang="en-US" sz="1600" dirty="0">
                <a:latin typeface="Poppins" pitchFamily="2" charset="77"/>
                <a:cs typeface="Poppins" pitchFamily="2" charset="77"/>
              </a:rPr>
              <a:t> tab on the left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1600" b="1" dirty="0">
                <a:latin typeface="Poppins" pitchFamily="2" charset="77"/>
                <a:cs typeface="Poppins" pitchFamily="2" charset="77"/>
              </a:rPr>
              <a:t>Time Off&gt;Time Off Calendar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Poppins" pitchFamily="2" charset="77"/>
                <a:cs typeface="Poppins" pitchFamily="2" charset="77"/>
              </a:rPr>
              <a:t>There you will see a calendar on the left with all time off and a detailed view on the right with time off information for each day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5D56A6-3AE4-4105-AD05-F1FA7E4DF3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4728" y="2119164"/>
            <a:ext cx="7678165" cy="368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1276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1F5879-DEE2-EE67-E996-A0E5AD49432C}"/>
              </a:ext>
            </a:extLst>
          </p:cNvPr>
          <p:cNvSpPr txBox="1"/>
          <p:nvPr/>
        </p:nvSpPr>
        <p:spPr>
          <a:xfrm>
            <a:off x="583324" y="1167414"/>
            <a:ext cx="110253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Workflow Delegations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759A3B-43FD-45A0-BF53-930072C095B7}"/>
              </a:ext>
            </a:extLst>
          </p:cNvPr>
          <p:cNvSpPr txBox="1"/>
          <p:nvPr/>
        </p:nvSpPr>
        <p:spPr>
          <a:xfrm>
            <a:off x="302007" y="1715290"/>
            <a:ext cx="3895269" cy="4858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Poppins" pitchFamily="2" charset="77"/>
                <a:cs typeface="Poppins" pitchFamily="2" charset="77"/>
              </a:rPr>
              <a:t>If you are going on LOA or taking extended time off and need to delegate tasks such as approving timesheets, you can set up a Workflow Delegation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Poppins" pitchFamily="2" charset="77"/>
                <a:cs typeface="Poppins" pitchFamily="2" charset="77"/>
              </a:rPr>
              <a:t>Go to the search bar, enter and click </a:t>
            </a:r>
            <a:r>
              <a:rPr lang="en-US" sz="1600" b="1" dirty="0">
                <a:latin typeface="Poppins" pitchFamily="2" charset="77"/>
                <a:cs typeface="Poppins" pitchFamily="2" charset="77"/>
              </a:rPr>
              <a:t>Delegations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Poppins" pitchFamily="2" charset="77"/>
                <a:cs typeface="Poppins" pitchFamily="2" charset="77"/>
              </a:rPr>
              <a:t>Once there, click </a:t>
            </a:r>
            <a:r>
              <a:rPr lang="en-US" sz="1600" b="1" dirty="0">
                <a:latin typeface="Poppins" pitchFamily="2" charset="77"/>
                <a:cs typeface="Poppins" pitchFamily="2" charset="77"/>
              </a:rPr>
              <a:t>Add New</a:t>
            </a:r>
            <a:r>
              <a:rPr lang="en-US" sz="1600" dirty="0">
                <a:latin typeface="Poppins" pitchFamily="2" charset="77"/>
                <a:cs typeface="Poppins" pitchFamily="2" charset="77"/>
              </a:rPr>
              <a:t> in the top right corner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Poppins" pitchFamily="2" charset="77"/>
                <a:cs typeface="Poppins" pitchFamily="2" charset="77"/>
              </a:rPr>
              <a:t>Then enter the details of the delegation (who will receive them, what workflows to send, and when) and click </a:t>
            </a:r>
            <a:r>
              <a:rPr lang="en-US" sz="1600" b="1" dirty="0">
                <a:latin typeface="Poppins" pitchFamily="2" charset="77"/>
                <a:cs typeface="Poppins" pitchFamily="2" charset="77"/>
              </a:rPr>
              <a:t>Add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EE20A9-4FB6-4E3A-AD76-A63A6792B8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660" y="1832808"/>
            <a:ext cx="6135743" cy="15007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137A7F-A727-480B-9AFE-6F81ABE75B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6749" y="3524437"/>
            <a:ext cx="4011315" cy="3126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9479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1F5879-DEE2-EE67-E996-A0E5AD49432C}"/>
              </a:ext>
            </a:extLst>
          </p:cNvPr>
          <p:cNvSpPr txBox="1"/>
          <p:nvPr/>
        </p:nvSpPr>
        <p:spPr>
          <a:xfrm>
            <a:off x="451397" y="1220576"/>
            <a:ext cx="110253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Best Practices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087795-6282-489F-BA3A-59021317FE51}"/>
              </a:ext>
            </a:extLst>
          </p:cNvPr>
          <p:cNvSpPr txBox="1"/>
          <p:nvPr/>
        </p:nvSpPr>
        <p:spPr>
          <a:xfrm>
            <a:off x="333575" y="1584448"/>
            <a:ext cx="4716889" cy="503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b="1" dirty="0">
              <a:latin typeface="Poppins" pitchFamily="2" charset="77"/>
              <a:cs typeface="Poppins" pitchFamily="2" charset="77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oppins" pitchFamily="2" charset="77"/>
                <a:cs typeface="Poppins" pitchFamily="2" charset="77"/>
              </a:rPr>
              <a:t>Keep up with your </a:t>
            </a:r>
            <a:r>
              <a:rPr lang="en-US" b="1" dirty="0">
                <a:latin typeface="Poppins" pitchFamily="2" charset="77"/>
                <a:cs typeface="Poppins" pitchFamily="2" charset="77"/>
              </a:rPr>
              <a:t>To Do Items </a:t>
            </a:r>
            <a:r>
              <a:rPr lang="en-US" dirty="0">
                <a:latin typeface="Poppins" pitchFamily="2" charset="77"/>
                <a:cs typeface="Poppins" pitchFamily="2" charset="77"/>
              </a:rPr>
              <a:t>and </a:t>
            </a:r>
            <a:r>
              <a:rPr lang="en-US" b="1" dirty="0">
                <a:latin typeface="Poppins" pitchFamily="2" charset="77"/>
                <a:cs typeface="Poppins" pitchFamily="2" charset="77"/>
              </a:rPr>
              <a:t>Notifications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oppins" pitchFamily="2" charset="77"/>
                <a:cs typeface="Poppins" pitchFamily="2" charset="77"/>
              </a:rPr>
              <a:t>Submit and Approve your employees timesheets every </a:t>
            </a:r>
            <a:r>
              <a:rPr lang="en-US" b="1" dirty="0">
                <a:latin typeface="Poppins" pitchFamily="2" charset="77"/>
                <a:cs typeface="Poppins" pitchFamily="2" charset="77"/>
              </a:rPr>
              <a:t>Monday by 10 am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oppins" pitchFamily="2" charset="77"/>
                <a:cs typeface="Poppins" pitchFamily="2" charset="77"/>
              </a:rPr>
              <a:t>Make sure to review your employees’ timesheets before approving them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oppins" pitchFamily="2" charset="77"/>
                <a:cs typeface="Poppins" pitchFamily="2" charset="77"/>
              </a:rPr>
              <a:t>Make sure your employees </a:t>
            </a:r>
            <a:r>
              <a:rPr lang="en-US" b="1" dirty="0">
                <a:latin typeface="Poppins" pitchFamily="2" charset="77"/>
                <a:cs typeface="Poppins" pitchFamily="2" charset="77"/>
              </a:rPr>
              <a:t>Work Schedule Profile </a:t>
            </a:r>
            <a:r>
              <a:rPr lang="en-US" dirty="0">
                <a:latin typeface="Poppins" pitchFamily="2" charset="77"/>
                <a:cs typeface="Poppins" pitchFamily="2" charset="77"/>
              </a:rPr>
              <a:t>is up to date (i.e., Summer Schedule change)</a:t>
            </a:r>
          </a:p>
          <a:p>
            <a:pPr>
              <a:lnSpc>
                <a:spcPct val="150000"/>
              </a:lnSpc>
            </a:pPr>
            <a:endParaRPr lang="en-US" dirty="0"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4" name="Picture 3" descr="A city street with trees and buildings&#10;&#10;Description automatically generated">
            <a:extLst>
              <a:ext uri="{FF2B5EF4-FFF2-40B4-BE49-F238E27FC236}">
                <a16:creationId xmlns:a16="http://schemas.microsoft.com/office/drawing/2014/main" id="{66399FA8-F500-40F7-8758-49881E2A8B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455" t="2388" r="7954" b="23819"/>
          <a:stretch/>
        </p:blipFill>
        <p:spPr>
          <a:xfrm>
            <a:off x="5964073" y="1163782"/>
            <a:ext cx="6222548" cy="458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3343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1F5879-DEE2-EE67-E996-A0E5AD49432C}"/>
              </a:ext>
            </a:extLst>
          </p:cNvPr>
          <p:cNvSpPr txBox="1"/>
          <p:nvPr/>
        </p:nvSpPr>
        <p:spPr>
          <a:xfrm>
            <a:off x="354842" y="1271039"/>
            <a:ext cx="110253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PTO Eligibility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A261DB-7F3E-BCD3-540F-BC1EB6ED4BB1}"/>
              </a:ext>
            </a:extLst>
          </p:cNvPr>
          <p:cNvSpPr txBox="1"/>
          <p:nvPr/>
        </p:nvSpPr>
        <p:spPr>
          <a:xfrm>
            <a:off x="354842" y="2175470"/>
            <a:ext cx="4160308" cy="3280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latin typeface="Poppins" pitchFamily="2" charset="77"/>
                <a:cs typeface="Poppins" pitchFamily="2" charset="77"/>
              </a:rPr>
              <a:t>For more information on PTO policies and other benefits eligibility information: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Poppins" pitchFamily="2" charset="77"/>
                <a:cs typeface="Poppins" pitchFamily="2" charset="77"/>
              </a:rPr>
              <a:t>Visit the </a:t>
            </a:r>
            <a:r>
              <a:rPr lang="en-US" sz="2000" b="1" dirty="0">
                <a:latin typeface="Poppins" pitchFamily="2" charset="77"/>
                <a:cs typeface="Poppins" pitchFamily="2" charset="77"/>
                <a:hlinkClick r:id="rId3"/>
              </a:rPr>
              <a:t>Employee Benefits</a:t>
            </a:r>
            <a:r>
              <a:rPr lang="en-US" sz="2000" b="1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2000" dirty="0">
                <a:latin typeface="Poppins" pitchFamily="2" charset="77"/>
                <a:cs typeface="Poppins" pitchFamily="2" charset="77"/>
              </a:rPr>
              <a:t>page on the college website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Poppins" pitchFamily="2" charset="77"/>
                <a:cs typeface="Poppins" pitchFamily="2" charset="77"/>
              </a:rPr>
              <a:t>Select your employee classification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9D5E29-851E-4F5C-A58A-93DCDEBDCAA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1633"/>
          <a:stretch/>
        </p:blipFill>
        <p:spPr>
          <a:xfrm>
            <a:off x="4422478" y="327546"/>
            <a:ext cx="7414680" cy="33027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760B66-03D7-42DA-BCA3-D0F166C5EF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5670" y="3651795"/>
            <a:ext cx="2449817" cy="29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963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1F5879-DEE2-EE67-E996-A0E5AD49432C}"/>
              </a:ext>
            </a:extLst>
          </p:cNvPr>
          <p:cNvSpPr txBox="1"/>
          <p:nvPr/>
        </p:nvSpPr>
        <p:spPr>
          <a:xfrm>
            <a:off x="316623" y="1129359"/>
            <a:ext cx="110253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Resources and Support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A261DB-7F3E-BCD3-540F-BC1EB6ED4BB1}"/>
              </a:ext>
            </a:extLst>
          </p:cNvPr>
          <p:cNvSpPr txBox="1"/>
          <p:nvPr/>
        </p:nvSpPr>
        <p:spPr>
          <a:xfrm>
            <a:off x="316624" y="1936638"/>
            <a:ext cx="5512675" cy="3742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latin typeface="Poppins" pitchFamily="2" charset="77"/>
                <a:cs typeface="Poppins" pitchFamily="2" charset="77"/>
              </a:rPr>
              <a:t>For resources and training materials: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Poppins" pitchFamily="2" charset="77"/>
                <a:cs typeface="Poppins" pitchFamily="2" charset="77"/>
              </a:rPr>
              <a:t>Visit the </a:t>
            </a:r>
            <a:r>
              <a:rPr lang="en-US" sz="2000" b="1" dirty="0">
                <a:latin typeface="Poppins" pitchFamily="2" charset="77"/>
                <a:cs typeface="Poppins" pitchFamily="2" charset="77"/>
                <a:hlinkClick r:id="rId3"/>
              </a:rPr>
              <a:t>Learning Center </a:t>
            </a:r>
            <a:r>
              <a:rPr lang="en-US" sz="2000" dirty="0">
                <a:latin typeface="Poppins" pitchFamily="2" charset="77"/>
                <a:cs typeface="Poppins" pitchFamily="2" charset="77"/>
              </a:rPr>
              <a:t>located in the menu on your Kronos dashboard by clicking the Help tab, then Learning Center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Poppins" pitchFamily="2" charset="77"/>
                <a:cs typeface="Poppins" pitchFamily="2" charset="77"/>
              </a:rPr>
              <a:t>Visit the </a:t>
            </a:r>
            <a:r>
              <a:rPr lang="en-US" sz="2000" b="1" dirty="0">
                <a:latin typeface="Poppins" pitchFamily="2" charset="77"/>
                <a:cs typeface="Poppins" pitchFamily="2" charset="77"/>
                <a:hlinkClick r:id="rId4"/>
              </a:rPr>
              <a:t>Time and Attendance Training Materials </a:t>
            </a:r>
            <a:r>
              <a:rPr lang="en-US" sz="2000" dirty="0">
                <a:latin typeface="Poppins" pitchFamily="2" charset="77"/>
                <a:cs typeface="Poppins" pitchFamily="2" charset="77"/>
              </a:rPr>
              <a:t>page on the college website</a:t>
            </a:r>
            <a:endParaRPr lang="en-US" sz="2000" b="1" dirty="0"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12A5E6-EA0E-4DBA-BFA7-AA6C25320A72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6095999" y="1936638"/>
            <a:ext cx="5919074" cy="34072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3C8DAC3-D329-4138-A877-4C11C686D2A8}"/>
              </a:ext>
            </a:extLst>
          </p:cNvPr>
          <p:cNvSpPr txBox="1"/>
          <p:nvPr/>
        </p:nvSpPr>
        <p:spPr>
          <a:xfrm>
            <a:off x="3339661" y="5678688"/>
            <a:ext cx="5512675" cy="972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latin typeface="Poppins" pitchFamily="2" charset="77"/>
                <a:cs typeface="Poppins" pitchFamily="2" charset="77"/>
              </a:rPr>
              <a:t>For other Kronos related questions, please contact Kronos@ccp.edu</a:t>
            </a:r>
          </a:p>
        </p:txBody>
      </p:sp>
    </p:spTree>
    <p:extLst>
      <p:ext uri="{BB962C8B-B14F-4D97-AF65-F5344CB8AC3E}">
        <p14:creationId xmlns:p14="http://schemas.microsoft.com/office/powerpoint/2010/main" val="7704365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city street with trees and buildings&#10;&#10;Description automatically generated">
            <a:extLst>
              <a:ext uri="{FF2B5EF4-FFF2-40B4-BE49-F238E27FC236}">
                <a16:creationId xmlns:a16="http://schemas.microsoft.com/office/drawing/2014/main" id="{332E1861-0D1D-D056-8734-CBBC32B163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739" b="25336"/>
          <a:stretch/>
        </p:blipFill>
        <p:spPr>
          <a:xfrm>
            <a:off x="0" y="1045522"/>
            <a:ext cx="12192000" cy="518046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9552242-41DC-CF3D-0DD9-F1A61ADFA088}"/>
              </a:ext>
            </a:extLst>
          </p:cNvPr>
          <p:cNvSpPr/>
          <p:nvPr/>
        </p:nvSpPr>
        <p:spPr>
          <a:xfrm>
            <a:off x="6521825" y="4450976"/>
            <a:ext cx="5670176" cy="17750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4ADE99C-BD1A-8C9E-980E-82E9748AB329}"/>
              </a:ext>
            </a:extLst>
          </p:cNvPr>
          <p:cNvSpPr txBox="1"/>
          <p:nvPr/>
        </p:nvSpPr>
        <p:spPr>
          <a:xfrm>
            <a:off x="6699187" y="4611359"/>
            <a:ext cx="5315451" cy="1323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Thank you for attending this Webinar!</a:t>
            </a:r>
          </a:p>
        </p:txBody>
      </p:sp>
    </p:spTree>
    <p:extLst>
      <p:ext uri="{BB962C8B-B14F-4D97-AF65-F5344CB8AC3E}">
        <p14:creationId xmlns:p14="http://schemas.microsoft.com/office/powerpoint/2010/main" val="2385948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1F5879-DEE2-EE67-E996-A0E5AD49432C}"/>
              </a:ext>
            </a:extLst>
          </p:cNvPr>
          <p:cNvSpPr txBox="1"/>
          <p:nvPr/>
        </p:nvSpPr>
        <p:spPr>
          <a:xfrm>
            <a:off x="456326" y="1073544"/>
            <a:ext cx="110253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Getting Started With Kronos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A261DB-7F3E-BCD3-540F-BC1EB6ED4BB1}"/>
              </a:ext>
            </a:extLst>
          </p:cNvPr>
          <p:cNvSpPr txBox="1"/>
          <p:nvPr/>
        </p:nvSpPr>
        <p:spPr>
          <a:xfrm>
            <a:off x="456326" y="1792184"/>
            <a:ext cx="4795555" cy="4665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latin typeface="Poppins" pitchFamily="2" charset="77"/>
                <a:cs typeface="Poppins" pitchFamily="2" charset="77"/>
              </a:rPr>
              <a:t>To access Kronos: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Poppins" pitchFamily="2" charset="77"/>
                <a:cs typeface="Poppins" pitchFamily="2" charset="77"/>
              </a:rPr>
              <a:t>Log in to </a:t>
            </a:r>
            <a:r>
              <a:rPr lang="en-US" sz="2000" b="1" dirty="0" err="1">
                <a:latin typeface="Poppins" pitchFamily="2" charset="77"/>
                <a:cs typeface="Poppins" pitchFamily="2" charset="77"/>
                <a:hlinkClick r:id="rId3"/>
              </a:rPr>
              <a:t>MyCCP</a:t>
            </a:r>
            <a:endParaRPr lang="en-US" sz="2000" b="1" dirty="0">
              <a:latin typeface="Poppins" pitchFamily="2" charset="77"/>
              <a:cs typeface="Poppins" pitchFamily="2" charset="77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Poppins" pitchFamily="2" charset="77"/>
                <a:cs typeface="Poppins" pitchFamily="2" charset="77"/>
              </a:rPr>
              <a:t>Navigate to the Kronos icon on the top right corner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Poppins" pitchFamily="2" charset="77"/>
                <a:cs typeface="Poppins" pitchFamily="2" charset="77"/>
              </a:rPr>
              <a:t>Or, navigate to the menu on the left side of your </a:t>
            </a:r>
            <a:r>
              <a:rPr lang="en-US" sz="2000" dirty="0" err="1">
                <a:latin typeface="Poppins" pitchFamily="2" charset="77"/>
                <a:cs typeface="Poppins" pitchFamily="2" charset="77"/>
              </a:rPr>
              <a:t>MyCCP</a:t>
            </a:r>
            <a:r>
              <a:rPr lang="en-US" sz="2000" dirty="0">
                <a:latin typeface="Poppins" pitchFamily="2" charset="77"/>
                <a:cs typeface="Poppins" pitchFamily="2" charset="77"/>
              </a:rPr>
              <a:t> homepage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Poppins" pitchFamily="2" charset="77"/>
                <a:cs typeface="Poppins" pitchFamily="2" charset="77"/>
              </a:rPr>
              <a:t>Click the Launchpad dropdown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Poppins" pitchFamily="2" charset="77"/>
                <a:cs typeface="Poppins" pitchFamily="2" charset="77"/>
              </a:rPr>
              <a:t>Select </a:t>
            </a:r>
            <a:r>
              <a:rPr lang="en-US" sz="2000" b="1" dirty="0">
                <a:latin typeface="Poppins" pitchFamily="2" charset="77"/>
                <a:cs typeface="Poppins" pitchFamily="2" charset="77"/>
              </a:rPr>
              <a:t>Kronos Time and Attendance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48AFEA-9FEE-4FA5-B151-CA8E15728E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1881" y="1946984"/>
            <a:ext cx="6940119" cy="385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660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1F5879-DEE2-EE67-E996-A0E5AD49432C}"/>
              </a:ext>
            </a:extLst>
          </p:cNvPr>
          <p:cNvSpPr txBox="1"/>
          <p:nvPr/>
        </p:nvSpPr>
        <p:spPr>
          <a:xfrm>
            <a:off x="475744" y="1101618"/>
            <a:ext cx="110253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View Your Team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A36514-4984-4C80-859A-D53A25CECC8B}"/>
              </a:ext>
            </a:extLst>
          </p:cNvPr>
          <p:cNvSpPr txBox="1"/>
          <p:nvPr/>
        </p:nvSpPr>
        <p:spPr>
          <a:xfrm>
            <a:off x="251594" y="2362022"/>
            <a:ext cx="4643756" cy="1904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Poppins" pitchFamily="2" charset="77"/>
                <a:cs typeface="Poppins" pitchFamily="2" charset="77"/>
              </a:rPr>
              <a:t>On your dashboard, go to the menu in the left corner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Poppins" pitchFamily="2" charset="77"/>
                <a:cs typeface="Poppins" pitchFamily="2" charset="77"/>
              </a:rPr>
              <a:t>Click the </a:t>
            </a:r>
            <a:r>
              <a:rPr lang="en-US" sz="1600" b="1" dirty="0">
                <a:latin typeface="Poppins" pitchFamily="2" charset="77"/>
                <a:cs typeface="Poppins" pitchFamily="2" charset="77"/>
              </a:rPr>
              <a:t>Team </a:t>
            </a:r>
            <a:r>
              <a:rPr lang="en-US" sz="1600" dirty="0">
                <a:latin typeface="Poppins" pitchFamily="2" charset="77"/>
                <a:cs typeface="Poppins" pitchFamily="2" charset="77"/>
              </a:rPr>
              <a:t>tab at the top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Poppins" pitchFamily="2" charset="77"/>
                <a:cs typeface="Poppins" pitchFamily="2" charset="77"/>
              </a:rPr>
              <a:t>Click </a:t>
            </a:r>
            <a:r>
              <a:rPr lang="en-US" sz="1600" b="1" dirty="0">
                <a:latin typeface="Poppins" pitchFamily="2" charset="77"/>
                <a:cs typeface="Poppins" pitchFamily="2" charset="77"/>
              </a:rPr>
              <a:t>My Team </a:t>
            </a:r>
            <a:r>
              <a:rPr lang="en-US" sz="1600" dirty="0">
                <a:latin typeface="Poppins" pitchFamily="2" charset="77"/>
                <a:cs typeface="Poppins" pitchFamily="2" charset="77"/>
              </a:rPr>
              <a:t>on the left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Poppins" pitchFamily="2" charset="77"/>
                <a:cs typeface="Poppins" pitchFamily="2" charset="77"/>
              </a:rPr>
              <a:t>Click </a:t>
            </a:r>
            <a:r>
              <a:rPr lang="en-US" sz="1600" b="1" dirty="0">
                <a:latin typeface="Poppins" pitchFamily="2" charset="77"/>
                <a:cs typeface="Poppins" pitchFamily="2" charset="77"/>
              </a:rPr>
              <a:t>Team Members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87970A-5ED8-474D-9977-26DBE081D5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r="61724"/>
          <a:stretch/>
        </p:blipFill>
        <p:spPr>
          <a:xfrm>
            <a:off x="4895350" y="408550"/>
            <a:ext cx="6620687" cy="559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512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1F5879-DEE2-EE67-E996-A0E5AD49432C}"/>
              </a:ext>
            </a:extLst>
          </p:cNvPr>
          <p:cNvSpPr txBox="1"/>
          <p:nvPr/>
        </p:nvSpPr>
        <p:spPr>
          <a:xfrm>
            <a:off x="460494" y="1110835"/>
            <a:ext cx="110253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View Your Team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21892F-5964-47D3-B065-0E6EB06814B0}"/>
              </a:ext>
            </a:extLst>
          </p:cNvPr>
          <p:cNvSpPr txBox="1"/>
          <p:nvPr/>
        </p:nvSpPr>
        <p:spPr>
          <a:xfrm>
            <a:off x="229496" y="1949944"/>
            <a:ext cx="4101204" cy="4120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Poppins" pitchFamily="2" charset="77"/>
                <a:cs typeface="Poppins" pitchFamily="2" charset="77"/>
              </a:rPr>
              <a:t>This will bring you to a page displaying all of your employees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Poppins" pitchFamily="2" charset="77"/>
                <a:cs typeface="Poppins" pitchFamily="2" charset="77"/>
              </a:rPr>
              <a:t>To go to an employee’s profile, simply click on their name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Poppins" pitchFamily="2" charset="77"/>
                <a:cs typeface="Poppins" pitchFamily="2" charset="77"/>
              </a:rPr>
              <a:t>You can also click this icon       to the left of the employee’s name to open up a </a:t>
            </a:r>
            <a:r>
              <a:rPr lang="en-US" sz="1600" b="1" dirty="0">
                <a:latin typeface="Poppins" pitchFamily="2" charset="77"/>
                <a:cs typeface="Poppins" pitchFamily="2" charset="77"/>
              </a:rPr>
              <a:t>Quick Links </a:t>
            </a:r>
            <a:r>
              <a:rPr lang="en-US" sz="1600" dirty="0">
                <a:latin typeface="Poppins" pitchFamily="2" charset="77"/>
                <a:cs typeface="Poppins" pitchFamily="2" charset="77"/>
              </a:rPr>
              <a:t>menu, where you can choose to go directly to all timesheets, current timesheet, availability, schedule, or request time off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1F6477-13E2-460A-A09C-1AE91D9D96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3369" y="3549100"/>
            <a:ext cx="275303" cy="2654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B9B8A6A-472C-4FE2-9621-677037371F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5205" y="1738564"/>
            <a:ext cx="6468816" cy="4008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12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1F5879-DEE2-EE67-E996-A0E5AD49432C}"/>
              </a:ext>
            </a:extLst>
          </p:cNvPr>
          <p:cNvSpPr txBox="1"/>
          <p:nvPr/>
        </p:nvSpPr>
        <p:spPr>
          <a:xfrm>
            <a:off x="583324" y="1424599"/>
            <a:ext cx="110253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View Your Team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21892F-5964-47D3-B065-0E6EB06814B0}"/>
              </a:ext>
            </a:extLst>
          </p:cNvPr>
          <p:cNvSpPr txBox="1"/>
          <p:nvPr/>
        </p:nvSpPr>
        <p:spPr>
          <a:xfrm>
            <a:off x="460494" y="2609793"/>
            <a:ext cx="4643756" cy="1904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Poppins" pitchFamily="2" charset="77"/>
                <a:cs typeface="Poppins" pitchFamily="2" charset="77"/>
              </a:rPr>
              <a:t>You can also access a list of your employees by going to the </a:t>
            </a:r>
            <a:r>
              <a:rPr lang="en-US" sz="1600" b="1" dirty="0">
                <a:latin typeface="Poppins" pitchFamily="2" charset="77"/>
                <a:cs typeface="Poppins" pitchFamily="2" charset="77"/>
              </a:rPr>
              <a:t>Employees </a:t>
            </a:r>
            <a:r>
              <a:rPr lang="en-US" sz="1600" dirty="0">
                <a:latin typeface="Poppins" pitchFamily="2" charset="77"/>
                <a:cs typeface="Poppins" pitchFamily="2" charset="77"/>
              </a:rPr>
              <a:t>widget on your Kronos homepage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Poppins" pitchFamily="2" charset="77"/>
                <a:cs typeface="Poppins" pitchFamily="2" charset="77"/>
              </a:rPr>
              <a:t>You can use the filter option to sort your employees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641635-0442-4839-9D9D-3E67E4DAC4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14"/>
          <a:stretch/>
        </p:blipFill>
        <p:spPr>
          <a:xfrm>
            <a:off x="5894935" y="739290"/>
            <a:ext cx="4643756" cy="537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387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1F5879-DEE2-EE67-E996-A0E5AD49432C}"/>
              </a:ext>
            </a:extLst>
          </p:cNvPr>
          <p:cNvSpPr txBox="1"/>
          <p:nvPr/>
        </p:nvSpPr>
        <p:spPr>
          <a:xfrm>
            <a:off x="351622" y="1200111"/>
            <a:ext cx="110253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View Your Employees Timesheets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3A45F4-C833-4E1B-B2B7-D5E1535A5AB6}"/>
              </a:ext>
            </a:extLst>
          </p:cNvPr>
          <p:cNvSpPr txBox="1"/>
          <p:nvPr/>
        </p:nvSpPr>
        <p:spPr>
          <a:xfrm>
            <a:off x="351622" y="2612325"/>
            <a:ext cx="4643756" cy="2642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Poppins" pitchFamily="2" charset="77"/>
                <a:cs typeface="Poppins" pitchFamily="2" charset="77"/>
              </a:rPr>
              <a:t>There a few different ways to view your employees’ timesheets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Poppins" pitchFamily="2" charset="77"/>
                <a:cs typeface="Poppins" pitchFamily="2" charset="77"/>
              </a:rPr>
              <a:t>To view in list form, navigate to the menu at the top left of the dashboard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Poppins" pitchFamily="2" charset="77"/>
                <a:cs typeface="Poppins" pitchFamily="2" charset="77"/>
              </a:rPr>
              <a:t>Click the </a:t>
            </a:r>
            <a:r>
              <a:rPr lang="en-US" sz="1600" b="1" dirty="0">
                <a:latin typeface="Poppins" pitchFamily="2" charset="77"/>
                <a:cs typeface="Poppins" pitchFamily="2" charset="77"/>
              </a:rPr>
              <a:t>Team</a:t>
            </a:r>
            <a:r>
              <a:rPr lang="en-US" sz="1600" dirty="0">
                <a:latin typeface="Poppins" pitchFamily="2" charset="77"/>
                <a:cs typeface="Poppins" pitchFamily="2" charset="77"/>
              </a:rPr>
              <a:t> tab at the top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Poppins" pitchFamily="2" charset="77"/>
                <a:cs typeface="Poppins" pitchFamily="2" charset="77"/>
              </a:rPr>
              <a:t>Click the</a:t>
            </a:r>
            <a:r>
              <a:rPr lang="en-US" sz="1600" b="1" dirty="0">
                <a:latin typeface="Poppins" pitchFamily="2" charset="77"/>
                <a:cs typeface="Poppins" pitchFamily="2" charset="77"/>
              </a:rPr>
              <a:t> Time </a:t>
            </a:r>
            <a:r>
              <a:rPr lang="en-US" sz="1600" dirty="0">
                <a:latin typeface="Poppins" pitchFamily="2" charset="77"/>
                <a:cs typeface="Poppins" pitchFamily="2" charset="77"/>
              </a:rPr>
              <a:t>tab on the left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Poppins" pitchFamily="2" charset="77"/>
                <a:cs typeface="Poppins" pitchFamily="2" charset="77"/>
              </a:rPr>
              <a:t>Click </a:t>
            </a:r>
            <a:r>
              <a:rPr lang="en-US" sz="1600" b="1" dirty="0">
                <a:latin typeface="Poppins" pitchFamily="2" charset="77"/>
                <a:cs typeface="Poppins" pitchFamily="2" charset="77"/>
              </a:rPr>
              <a:t>Timesheets&gt;All Timesheets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8E67DD-70AC-4BDE-BA1E-20464D7C67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8485" y="1938534"/>
            <a:ext cx="5744377" cy="430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224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1F5879-DEE2-EE67-E996-A0E5AD49432C}"/>
              </a:ext>
            </a:extLst>
          </p:cNvPr>
          <p:cNvSpPr txBox="1"/>
          <p:nvPr/>
        </p:nvSpPr>
        <p:spPr>
          <a:xfrm>
            <a:off x="583324" y="1000481"/>
            <a:ext cx="110253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View Your Employees Timesheets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BC5F62-35A3-4AAD-A5D8-9618B384E934}"/>
              </a:ext>
            </a:extLst>
          </p:cNvPr>
          <p:cNvSpPr txBox="1"/>
          <p:nvPr/>
        </p:nvSpPr>
        <p:spPr>
          <a:xfrm>
            <a:off x="253689" y="2133706"/>
            <a:ext cx="4236101" cy="3750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Poppins" pitchFamily="2" charset="77"/>
                <a:cs typeface="Poppins" pitchFamily="2" charset="77"/>
              </a:rPr>
              <a:t>You can also view an employee’s individual timesheet by clicking the employee’s name in your team view and opening the </a:t>
            </a:r>
            <a:r>
              <a:rPr lang="en-US" sz="1600" b="1" dirty="0">
                <a:latin typeface="Poppins" pitchFamily="2" charset="77"/>
                <a:cs typeface="Poppins" pitchFamily="2" charset="77"/>
              </a:rPr>
              <a:t>Employee Quick Links </a:t>
            </a:r>
            <a:r>
              <a:rPr lang="en-US" sz="1600" dirty="0">
                <a:latin typeface="Poppins" pitchFamily="2" charset="77"/>
                <a:cs typeface="Poppins" pitchFamily="2" charset="77"/>
              </a:rPr>
              <a:t>menu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Poppins" pitchFamily="2" charset="77"/>
                <a:cs typeface="Poppins" pitchFamily="2" charset="77"/>
              </a:rPr>
              <a:t>You can also click the employee’s name to go to their profile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Poppins" pitchFamily="2" charset="77"/>
                <a:cs typeface="Poppins" pitchFamily="2" charset="77"/>
              </a:rPr>
              <a:t>Once there, click the </a:t>
            </a:r>
            <a:r>
              <a:rPr lang="en-US" sz="1600" b="1" dirty="0">
                <a:latin typeface="Poppins" pitchFamily="2" charset="77"/>
                <a:cs typeface="Poppins" pitchFamily="2" charset="77"/>
              </a:rPr>
              <a:t>Utilities</a:t>
            </a:r>
            <a:r>
              <a:rPr lang="en-US" sz="1600" dirty="0">
                <a:latin typeface="Poppins" pitchFamily="2" charset="77"/>
                <a:cs typeface="Poppins" pitchFamily="2" charset="77"/>
              </a:rPr>
              <a:t> button at the right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Poppins" pitchFamily="2" charset="77"/>
                <a:cs typeface="Poppins" pitchFamily="2" charset="77"/>
              </a:rPr>
              <a:t>Click </a:t>
            </a:r>
            <a:r>
              <a:rPr lang="en-US" sz="1600" b="1" dirty="0">
                <a:latin typeface="Poppins" pitchFamily="2" charset="77"/>
                <a:cs typeface="Poppins" pitchFamily="2" charset="77"/>
              </a:rPr>
              <a:t>Current Timesheet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D73121-79CC-4D6F-AB16-DDB4362D9E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4822" y="2020287"/>
            <a:ext cx="7543377" cy="404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023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1F5879-DEE2-EE67-E996-A0E5AD49432C}"/>
              </a:ext>
            </a:extLst>
          </p:cNvPr>
          <p:cNvSpPr txBox="1"/>
          <p:nvPr/>
        </p:nvSpPr>
        <p:spPr>
          <a:xfrm>
            <a:off x="393318" y="1140181"/>
            <a:ext cx="110253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Approve Timesheets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CFF77B-EB39-43C1-AD6D-432B9B98DC71}"/>
              </a:ext>
            </a:extLst>
          </p:cNvPr>
          <p:cNvSpPr txBox="1"/>
          <p:nvPr/>
        </p:nvSpPr>
        <p:spPr>
          <a:xfrm>
            <a:off x="167211" y="2107611"/>
            <a:ext cx="3124048" cy="2642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Poppins" pitchFamily="2" charset="77"/>
                <a:cs typeface="Poppins" pitchFamily="2" charset="77"/>
              </a:rPr>
              <a:t>On your UKG dashboard, navigate to the top right of the screen and click on the bell icon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Poppins" pitchFamily="2" charset="77"/>
                <a:cs typeface="Poppins" pitchFamily="2" charset="77"/>
              </a:rPr>
              <a:t>This will bring you to your </a:t>
            </a:r>
            <a:r>
              <a:rPr lang="en-US" sz="1600" b="1" dirty="0">
                <a:latin typeface="Poppins" pitchFamily="2" charset="77"/>
                <a:cs typeface="Poppins" pitchFamily="2" charset="77"/>
              </a:rPr>
              <a:t>To Do Items </a:t>
            </a:r>
            <a:r>
              <a:rPr lang="en-US" sz="1600" dirty="0">
                <a:latin typeface="Poppins" pitchFamily="2" charset="77"/>
                <a:cs typeface="Poppins" pitchFamily="2" charset="77"/>
              </a:rPr>
              <a:t>and </a:t>
            </a:r>
            <a:r>
              <a:rPr lang="en-US" sz="1600" b="1" dirty="0">
                <a:latin typeface="Poppins" pitchFamily="2" charset="77"/>
                <a:cs typeface="Poppins" pitchFamily="2" charset="77"/>
              </a:rPr>
              <a:t>Notifications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415106-C9AA-474E-ADC7-FE38DC0057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977"/>
          <a:stretch/>
        </p:blipFill>
        <p:spPr>
          <a:xfrm>
            <a:off x="3664335" y="1799709"/>
            <a:ext cx="8253576" cy="3258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2482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14304</TotalTime>
  <Words>1612</Words>
  <Application>Microsoft Office PowerPoint</Application>
  <PresentationFormat>Widescreen</PresentationFormat>
  <Paragraphs>146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Poppins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Microsoft Office User</dc:creator>
  <cp:keywords/>
  <dc:description/>
  <cp:lastModifiedBy>Elisabeth Mead</cp:lastModifiedBy>
  <cp:revision>300</cp:revision>
  <dcterms:created xsi:type="dcterms:W3CDTF">2024-03-13T19:14:42Z</dcterms:created>
  <dcterms:modified xsi:type="dcterms:W3CDTF">2025-06-24T12:54:00Z</dcterms:modified>
  <cp:category/>
</cp:coreProperties>
</file>