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3" r:id="rId2"/>
    <p:sldId id="289" r:id="rId3"/>
    <p:sldId id="294" r:id="rId4"/>
    <p:sldId id="273" r:id="rId5"/>
    <p:sldId id="274" r:id="rId6"/>
    <p:sldId id="293" r:id="rId7"/>
    <p:sldId id="297" r:id="rId8"/>
    <p:sldId id="275" r:id="rId9"/>
    <p:sldId id="287" r:id="rId10"/>
    <p:sldId id="288" r:id="rId11"/>
    <p:sldId id="276" r:id="rId12"/>
    <p:sldId id="290" r:id="rId13"/>
    <p:sldId id="295" r:id="rId14"/>
    <p:sldId id="296" r:id="rId15"/>
    <p:sldId id="279" r:id="rId16"/>
    <p:sldId id="292" r:id="rId17"/>
    <p:sldId id="291" r:id="rId18"/>
    <p:sldId id="285" r:id="rId19"/>
    <p:sldId id="28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/>
    <p:restoredTop sz="94830"/>
  </p:normalViewPr>
  <p:slideViewPr>
    <p:cSldViewPr snapToGrid="0">
      <p:cViewPr varScale="1">
        <p:scale>
          <a:sx n="89" d="100"/>
          <a:sy n="89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5A7C4-C088-0E48-9966-1B1AA744B2F1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C96C8-6AB1-0741-89ED-C97AE2322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7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1A85B-ECF6-A5E0-8D49-926F0A508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1BA60-8235-0C02-30EC-92D1CB17E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8A371-B38E-6921-EF74-3FD7E6AAF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61258-0A77-DE69-9C64-B0209D3E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EE74C-DC65-7EE5-13B2-3F950CED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3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52CE-E54A-5B77-AE27-C486D657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B2B69-4CC1-D641-4920-060B84B71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1E700-C742-51D8-2AF3-FB2637998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8E945-B048-400D-D9E6-4D3E2F87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2943E-62D7-139D-1902-2C9287A0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5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2CDA8-6C17-54C7-8B52-7D9FA0131A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F278A-3614-6134-5FF1-87D63EE22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11656-96BC-ECB3-B449-12C40528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673AA-2224-4F79-5A20-45442B31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9CE9B-8AF3-ECA1-E89A-A4F53124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7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437B-A92E-F395-2AB9-FDB7E47C0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14C02-1CF4-88F2-CA02-B02B8C10C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92239-2119-1FF0-18AC-F872DBE2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636FF-47F5-51C5-C8C6-916A8F68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B3844-2553-4009-5E52-10FA1F1D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1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33E61-6EE4-EF0A-67CF-9EA089D9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CC56C-13C5-90CB-84AC-5D160EA74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C3976-BB77-3E84-013D-FF79C4542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90490-D40B-5087-9DA5-855B6E62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61AC6-3EB0-D559-81C9-6C13D75B3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13A56-589B-01EB-D158-A2CFB1BB9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34C39-C5D8-0BE7-0895-661F9FF689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20F76-12BF-AEB0-A2BF-B18084989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A52D6-6245-BB44-1169-09D179D7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52445-3D05-4F17-0794-FC4BDBBE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08BDC-903F-7194-B186-210FEB2C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7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C0339-FC59-1785-8905-E2619967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9CCC3-3F9D-88F9-838C-1BF52DED7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5DF57-3C79-4D10-61CF-D858D2E84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8A51E-BCF2-7C6C-117A-F12315D02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51567-989F-1CBC-D136-17615EEF9E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2DBAA-762C-03C2-5351-D941BD31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5F71C9-2B7F-2BA3-96F7-6AD4EB7B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EFA84-8134-E55C-D035-DD6BBB3B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4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64F7-19ED-A4BB-9144-ACBE72763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B827B-BAF3-96C9-2EA2-9C88F708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CD4D5-76EE-CF3D-E48C-9E748D14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7716D-30D2-34A2-06F9-E20D0A91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02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0EEBB-F92D-AD01-6D0E-4FB72283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CFFAB-0679-355D-D9C9-ABA80F71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37848-B443-ECD8-6827-7EABDC62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0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38008-8FDA-0449-FCF1-587263A0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7225E-404C-37B9-C8C6-7B74EBA9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9D7FF-606C-249A-067A-144A78F42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22862-BC72-2F29-5713-E5779CF9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9C646-06BE-4EB5-2F04-054706F33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EDEA8-D892-6630-AF2E-7C4EC1C6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0D3BB-D8F0-EEA1-A995-92350B82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C1BB9-B69D-A6FE-DD65-7C33D8587E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C65BB-8AEE-B578-2695-80FC8358B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BBF89-A808-F644-0BE7-786135327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85F6A-9701-8112-E20D-C716B809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E3C31-D698-BF02-C1FB-B17B7EA9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8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00EC7-2159-EA7D-0CF8-955D6CC1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22849-3FD3-383D-5ABE-8A2378366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109C2-336F-D139-2781-6623266AE3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7F2F-FE20-4147-AD4A-9131F20985FC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99591-9155-3879-6F1B-1BDA5F209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BD12B-0D17-81ED-BDC2-021895D97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1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yccp.online/human-resources/employee-benefit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6.saashr.com/pages/37/my-learner-dashboard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hyperlink" Target="https://www.myccp.online/human-resources/time-and-attendance-training-material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yccp.ccp.edu/CCPPRODU8/Welcom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569F7E-D3C8-D281-C592-05D4C3418096}"/>
              </a:ext>
            </a:extLst>
          </p:cNvPr>
          <p:cNvSpPr txBox="1"/>
          <p:nvPr/>
        </p:nvSpPr>
        <p:spPr>
          <a:xfrm>
            <a:off x="6096000" y="1463147"/>
            <a:ext cx="5980386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latin typeface="Poppins" pitchFamily="2" charset="77"/>
                <a:cs typeface="Poppins" pitchFamily="2" charset="77"/>
              </a:rPr>
              <a:t>UKG/Kronos Timekeeping System</a:t>
            </a:r>
          </a:p>
          <a:p>
            <a:endParaRPr lang="en-US" dirty="0">
              <a:latin typeface="Poppins" pitchFamily="2" charset="77"/>
              <a:cs typeface="Poppins" pitchFamily="2" charset="77"/>
            </a:endParaRPr>
          </a:p>
          <a:p>
            <a:r>
              <a:rPr lang="en-US" sz="3000" dirty="0">
                <a:latin typeface="Poppins" pitchFamily="2" charset="77"/>
                <a:cs typeface="Poppins" pitchFamily="2" charset="77"/>
              </a:rPr>
              <a:t>A Refresher for Community College of Philadelphia Employees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58D94-8118-DB49-C509-BA455D9D1B69}"/>
              </a:ext>
            </a:extLst>
          </p:cNvPr>
          <p:cNvSpPr txBox="1"/>
          <p:nvPr/>
        </p:nvSpPr>
        <p:spPr>
          <a:xfrm>
            <a:off x="13556820" y="5203729"/>
            <a:ext cx="5906125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Try installing Poppins in template via desktop PPT </a:t>
            </a:r>
          </a:p>
          <a:p>
            <a:endParaRPr lang="en-US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make custom frame: insert picture &gt;  go to "Crop" and click "crop to shape" &gt; crop again to adjust shape itself but make sure picture is not stretched/compromised</a:t>
            </a:r>
            <a:endParaRPr lang="en-US" dirty="0">
              <a:cs typeface="Calibri"/>
            </a:endParaRPr>
          </a:p>
        </p:txBody>
      </p:sp>
      <p:pic>
        <p:nvPicPr>
          <p:cNvPr id="10" name="Picture 9" descr="Two women holding a plant&#10;&#10;Description automatically generated">
            <a:extLst>
              <a:ext uri="{FF2B5EF4-FFF2-40B4-BE49-F238E27FC236}">
                <a16:creationId xmlns:a16="http://schemas.microsoft.com/office/drawing/2014/main" id="{38EA0AF4-5449-F479-C5A1-8FC962269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43" t="100" r="3162" b="-301"/>
          <a:stretch/>
        </p:blipFill>
        <p:spPr>
          <a:xfrm>
            <a:off x="162" y="-1817"/>
            <a:ext cx="5843205" cy="6880049"/>
          </a:xfrm>
          <a:prstGeom prst="flowChartDelay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2DE31A-649C-BF6F-1ECD-9169F7B89989}"/>
              </a:ext>
            </a:extLst>
          </p:cNvPr>
          <p:cNvSpPr/>
          <p:nvPr/>
        </p:nvSpPr>
        <p:spPr>
          <a:xfrm>
            <a:off x="5630906" y="2459766"/>
            <a:ext cx="350108" cy="1977081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21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140181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Timesheet Change Request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3004C-5B51-41F4-9243-5193823E2981}"/>
              </a:ext>
            </a:extLst>
          </p:cNvPr>
          <p:cNvSpPr txBox="1"/>
          <p:nvPr/>
        </p:nvSpPr>
        <p:spPr>
          <a:xfrm>
            <a:off x="583324" y="1909622"/>
            <a:ext cx="5118976" cy="4665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itchFamily="2" charset="77"/>
                <a:cs typeface="Poppins" pitchFamily="2" charset="77"/>
              </a:rPr>
              <a:t>To submit a Timesheet Change Request: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For things like a missed punch, incorrect clock in/out time, etc.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At the top right corner above your timesheet, click </a:t>
            </a:r>
            <a:r>
              <a:rPr lang="en-US" sz="2000" b="1" dirty="0">
                <a:latin typeface="Poppins" pitchFamily="2" charset="77"/>
                <a:cs typeface="Poppins" pitchFamily="2" charset="77"/>
              </a:rPr>
              <a:t>Change Request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Select what type of change is needed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Enter the details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Click </a:t>
            </a:r>
            <a:r>
              <a:rPr lang="en-US" sz="2000" b="1" dirty="0">
                <a:latin typeface="Poppins" pitchFamily="2" charset="77"/>
                <a:cs typeface="Poppins" pitchFamily="2" charset="77"/>
              </a:rPr>
              <a:t>Submit Changes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50A08-3EAE-4225-907A-EC7416E54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300" y="599320"/>
            <a:ext cx="4218693" cy="2986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E3CE7-49EC-40CB-9FBE-E5C77A569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00" y="3284616"/>
            <a:ext cx="3428698" cy="33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48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474140" y="1348167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View Your Time Off Balances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3" y="2361680"/>
            <a:ext cx="5512675" cy="189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itchFamily="2" charset="77"/>
                <a:cs typeface="Poppins" pitchFamily="2" charset="77"/>
              </a:rPr>
              <a:t>To view your time off balances: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Navigate to the menu on the top left of your dashboard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Click </a:t>
            </a:r>
            <a:r>
              <a:rPr lang="en-US" sz="2000" b="1" dirty="0">
                <a:latin typeface="Poppins" pitchFamily="2" charset="77"/>
                <a:cs typeface="Poppins" pitchFamily="2" charset="77"/>
              </a:rPr>
              <a:t>My Time &gt; Time Off &gt; Balances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B0F53-C96E-41F3-A59E-7B5D2935F0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205"/>
          <a:stretch/>
        </p:blipFill>
        <p:spPr>
          <a:xfrm>
            <a:off x="7391400" y="431874"/>
            <a:ext cx="3975974" cy="567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78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021259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View Your Time Off Balances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A7B21-282B-4B28-9646-52F226485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63700"/>
            <a:ext cx="116459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8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021259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View Your Time Off History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DAF9F-2DBC-4338-8D77-B4BDDFBDB057}"/>
              </a:ext>
            </a:extLst>
          </p:cNvPr>
          <p:cNvSpPr txBox="1"/>
          <p:nvPr/>
        </p:nvSpPr>
        <p:spPr>
          <a:xfrm>
            <a:off x="583323" y="2361680"/>
            <a:ext cx="5512675" cy="189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itchFamily="2" charset="77"/>
                <a:cs typeface="Poppins" pitchFamily="2" charset="77"/>
              </a:rPr>
              <a:t>To view your time off history: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Navigate to the menu on the top left of your dashboard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Click </a:t>
            </a:r>
            <a:r>
              <a:rPr lang="en-US" sz="2000" b="1" dirty="0">
                <a:latin typeface="Poppins" pitchFamily="2" charset="77"/>
                <a:cs typeface="Poppins" pitchFamily="2" charset="77"/>
              </a:rPr>
              <a:t>My Time &gt; Time Off &gt; History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1B10F0-B8A3-4DE9-AA99-D983BD5C7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1918291"/>
            <a:ext cx="5439059" cy="427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9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021259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View Your Time Off History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DAF9F-2DBC-4338-8D77-B4BDDFBDB057}"/>
              </a:ext>
            </a:extLst>
          </p:cNvPr>
          <p:cNvSpPr txBox="1"/>
          <p:nvPr/>
        </p:nvSpPr>
        <p:spPr>
          <a:xfrm>
            <a:off x="508896" y="2361680"/>
            <a:ext cx="2712769" cy="189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itchFamily="2" charset="77"/>
                <a:cs typeface="Poppins" pitchFamily="2" charset="77"/>
              </a:rPr>
              <a:t>Once on this page, you can choose the period of time you wish to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CCDA2-16AB-41D0-B7C9-4F5A6D2F31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64"/>
          <a:stretch/>
        </p:blipFill>
        <p:spPr>
          <a:xfrm>
            <a:off x="3296093" y="2361680"/>
            <a:ext cx="8580833" cy="339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56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205624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Request Time Off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40DE82-2BD7-451A-82C1-882132672933}"/>
              </a:ext>
            </a:extLst>
          </p:cNvPr>
          <p:cNvSpPr txBox="1"/>
          <p:nvPr/>
        </p:nvSpPr>
        <p:spPr>
          <a:xfrm>
            <a:off x="583324" y="2279098"/>
            <a:ext cx="5512675" cy="378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Poppins" pitchFamily="2" charset="77"/>
                <a:cs typeface="Poppins" pitchFamily="2" charset="77"/>
              </a:rPr>
              <a:t>To request time off: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Navigate to the menu on the top left of your dashboard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Click </a:t>
            </a:r>
            <a:r>
              <a:rPr lang="en-US" sz="2400" b="1" dirty="0">
                <a:latin typeface="Poppins" pitchFamily="2" charset="77"/>
                <a:cs typeface="Poppins" pitchFamily="2" charset="77"/>
              </a:rPr>
              <a:t>My Time &gt; Time Off &gt; Request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100" b="1" dirty="0">
              <a:latin typeface="Poppins" pitchFamily="2" charset="77"/>
              <a:cs typeface="Poppins" pitchFamily="2" charset="7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10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CCA8B-60A8-40FA-B621-04D4C3B5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792" y="210716"/>
            <a:ext cx="3515216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4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474142" y="1223219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Request Time Off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40DE82-2BD7-451A-82C1-882132672933}"/>
              </a:ext>
            </a:extLst>
          </p:cNvPr>
          <p:cNvSpPr txBox="1"/>
          <p:nvPr/>
        </p:nvSpPr>
        <p:spPr>
          <a:xfrm>
            <a:off x="1" y="2395679"/>
            <a:ext cx="3280924" cy="3792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In the field at the top left, choose the </a:t>
            </a:r>
            <a:r>
              <a:rPr lang="en-US" b="1" dirty="0">
                <a:latin typeface="Poppins" pitchFamily="2" charset="77"/>
                <a:cs typeface="Poppins" pitchFamily="2" charset="77"/>
              </a:rPr>
              <a:t>Time Off Type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Once type is selected, click </a:t>
            </a:r>
            <a:r>
              <a:rPr lang="en-US" b="1" dirty="0">
                <a:latin typeface="Poppins" pitchFamily="2" charset="77"/>
                <a:cs typeface="Poppins" pitchFamily="2" charset="77"/>
              </a:rPr>
              <a:t>Start Request </a:t>
            </a:r>
            <a:r>
              <a:rPr lang="en-US" dirty="0">
                <a:latin typeface="Poppins" pitchFamily="2" charset="77"/>
                <a:cs typeface="Poppins" pitchFamily="2" charset="77"/>
              </a:rPr>
              <a:t>at the top right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Enter the details of the time off request</a:t>
            </a:r>
            <a:endParaRPr lang="en-US" b="1" dirty="0">
              <a:latin typeface="Poppins" pitchFamily="2" charset="77"/>
              <a:cs typeface="Poppins" pitchFamily="2" charset="7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Click </a:t>
            </a:r>
            <a:r>
              <a:rPr lang="en-US" b="1" dirty="0">
                <a:latin typeface="Poppins" pitchFamily="2" charset="77"/>
                <a:cs typeface="Poppins" pitchFamily="2" charset="77"/>
              </a:rPr>
              <a:t>Submit Request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309CD-6433-461C-8A09-DE94A15C2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894" y="1992660"/>
            <a:ext cx="9117105" cy="44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16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2" y="1295984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Request Time Off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1" y="2065425"/>
            <a:ext cx="5512675" cy="420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itchFamily="2" charset="77"/>
                <a:cs typeface="Poppins" pitchFamily="2" charset="77"/>
              </a:rPr>
              <a:t>You can also request time off by navigating to the My accrual balances widget on your dashboard: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Click the dropdown arrow to select the time off type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Enter the details of the time off request (i.e., full, partial, or multiple day(s), amount of hours, comment)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Click </a:t>
            </a:r>
            <a:r>
              <a:rPr lang="en-US" sz="2000" b="1" dirty="0">
                <a:latin typeface="Poppins" pitchFamily="2" charset="77"/>
                <a:cs typeface="Poppins" pitchFamily="2" charset="77"/>
              </a:rPr>
              <a:t>Submit Request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5EAA17-38CC-409C-88AC-73BAAFE8D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055" y="151540"/>
            <a:ext cx="4355618" cy="606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2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354842" y="1594204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PTO Eligibility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354842" y="2483814"/>
            <a:ext cx="4160308" cy="3280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itchFamily="2" charset="77"/>
                <a:cs typeface="Poppins" pitchFamily="2" charset="77"/>
              </a:rPr>
              <a:t>For more information on PTO policies and other benefits eligibility information: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Visit the </a:t>
            </a:r>
            <a:r>
              <a:rPr lang="en-US" sz="2000" b="1" dirty="0">
                <a:latin typeface="Poppins" pitchFamily="2" charset="77"/>
                <a:cs typeface="Poppins" pitchFamily="2" charset="77"/>
                <a:hlinkClick r:id="rId3"/>
              </a:rPr>
              <a:t>Employee Benefits</a:t>
            </a:r>
            <a:r>
              <a:rPr lang="en-US" sz="2000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000" dirty="0">
                <a:latin typeface="Poppins" pitchFamily="2" charset="77"/>
                <a:cs typeface="Poppins" pitchFamily="2" charset="77"/>
              </a:rPr>
              <a:t>page on the college website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Select your employee classification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9D5E29-851E-4F5C-A58A-93DCDEBDCA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633"/>
          <a:stretch/>
        </p:blipFill>
        <p:spPr>
          <a:xfrm>
            <a:off x="4422478" y="327546"/>
            <a:ext cx="7414680" cy="3302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760B66-03D7-42DA-BCA3-D0F166C5E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670" y="3651795"/>
            <a:ext cx="2449817" cy="29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6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316623" y="1129359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Resources and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316624" y="1936638"/>
            <a:ext cx="5512675" cy="3742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itchFamily="2" charset="77"/>
                <a:cs typeface="Poppins" pitchFamily="2" charset="77"/>
              </a:rPr>
              <a:t>For resources and training materials: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Visit the </a:t>
            </a:r>
            <a:r>
              <a:rPr lang="en-US" sz="2000" b="1" dirty="0">
                <a:latin typeface="Poppins" pitchFamily="2" charset="77"/>
                <a:cs typeface="Poppins" pitchFamily="2" charset="77"/>
                <a:hlinkClick r:id="rId3"/>
              </a:rPr>
              <a:t>Learning Center </a:t>
            </a:r>
            <a:r>
              <a:rPr lang="en-US" sz="2000" dirty="0">
                <a:latin typeface="Poppins" pitchFamily="2" charset="77"/>
                <a:cs typeface="Poppins" pitchFamily="2" charset="77"/>
              </a:rPr>
              <a:t>located in the menu on your Kronos dashboard by clicking the Help tab, then Learning Center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Visit the </a:t>
            </a:r>
            <a:r>
              <a:rPr lang="en-US" sz="2000" b="1" dirty="0">
                <a:latin typeface="Poppins" pitchFamily="2" charset="77"/>
                <a:cs typeface="Poppins" pitchFamily="2" charset="77"/>
                <a:hlinkClick r:id="rId4"/>
              </a:rPr>
              <a:t>Time and Attendance Training Materials </a:t>
            </a:r>
            <a:r>
              <a:rPr lang="en-US" sz="2000" dirty="0">
                <a:latin typeface="Poppins" pitchFamily="2" charset="77"/>
                <a:cs typeface="Poppins" pitchFamily="2" charset="77"/>
              </a:rPr>
              <a:t>page on the college website</a:t>
            </a:r>
            <a:endParaRPr lang="en-US" sz="200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2A5E6-EA0E-4DBA-BFA7-AA6C25320A7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95999" y="1936638"/>
            <a:ext cx="5919074" cy="3407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C8DAC3-D329-4138-A877-4C11C686D2A8}"/>
              </a:ext>
            </a:extLst>
          </p:cNvPr>
          <p:cNvSpPr txBox="1"/>
          <p:nvPr/>
        </p:nvSpPr>
        <p:spPr>
          <a:xfrm>
            <a:off x="3339661" y="5678688"/>
            <a:ext cx="5512675" cy="97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itchFamily="2" charset="77"/>
                <a:cs typeface="Poppins" pitchFamily="2" charset="77"/>
              </a:rPr>
              <a:t>For other Kronos related questions, please contact Kronos@ccp.edu</a:t>
            </a:r>
          </a:p>
        </p:txBody>
      </p:sp>
    </p:spTree>
    <p:extLst>
      <p:ext uri="{BB962C8B-B14F-4D97-AF65-F5344CB8AC3E}">
        <p14:creationId xmlns:p14="http://schemas.microsoft.com/office/powerpoint/2010/main" val="770436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283246" y="1896866"/>
            <a:ext cx="5596751" cy="5588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Introduction to Kronos and Getting Started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Clock In and Out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View Your Timesheet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Timesheet Change Request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View Your Time Off Balances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View Your Time Off History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Request Time Off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PTO Eligibility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Resources and Support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Poppins" pitchFamily="2" charset="77"/>
              <a:cs typeface="Poppins" pitchFamily="2" charset="7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 descr="A city street with trees and buildings&#10;&#10;Description automatically generated">
            <a:extLst>
              <a:ext uri="{FF2B5EF4-FFF2-40B4-BE49-F238E27FC236}">
                <a16:creationId xmlns:a16="http://schemas.microsoft.com/office/drawing/2014/main" id="{BEDB98E6-F8C7-43B7-A01E-BC215B296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5" t="2388" r="7954" b="23819"/>
          <a:stretch/>
        </p:blipFill>
        <p:spPr>
          <a:xfrm>
            <a:off x="5964073" y="1163782"/>
            <a:ext cx="6222548" cy="45833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367322" y="1127425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2506607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ity street with trees and buildings&#10;&#10;Description automatically generated">
            <a:extLst>
              <a:ext uri="{FF2B5EF4-FFF2-40B4-BE49-F238E27FC236}">
                <a16:creationId xmlns:a16="http://schemas.microsoft.com/office/drawing/2014/main" id="{332E1861-0D1D-D056-8734-CBBC32B16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39" b="25336"/>
          <a:stretch/>
        </p:blipFill>
        <p:spPr>
          <a:xfrm>
            <a:off x="0" y="1045522"/>
            <a:ext cx="12192000" cy="518046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9552242-41DC-CF3D-0DD9-F1A61ADFA088}"/>
              </a:ext>
            </a:extLst>
          </p:cNvPr>
          <p:cNvSpPr/>
          <p:nvPr/>
        </p:nvSpPr>
        <p:spPr>
          <a:xfrm>
            <a:off x="6521825" y="4450976"/>
            <a:ext cx="5670176" cy="177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DE99C-BD1A-8C9E-980E-82E9748AB329}"/>
              </a:ext>
            </a:extLst>
          </p:cNvPr>
          <p:cNvSpPr txBox="1"/>
          <p:nvPr/>
        </p:nvSpPr>
        <p:spPr>
          <a:xfrm>
            <a:off x="6699187" y="4611359"/>
            <a:ext cx="5315451" cy="132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Thank you for attending this Webinar!</a:t>
            </a:r>
          </a:p>
        </p:txBody>
      </p:sp>
    </p:spTree>
    <p:extLst>
      <p:ext uri="{BB962C8B-B14F-4D97-AF65-F5344CB8AC3E}">
        <p14:creationId xmlns:p14="http://schemas.microsoft.com/office/powerpoint/2010/main" val="238594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283246" y="1933223"/>
            <a:ext cx="5596751" cy="420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itchFamily="2" charset="77"/>
                <a:cs typeface="Poppins" pitchFamily="2" charset="77"/>
              </a:rPr>
              <a:t>The UKG/Kronos Timekeeping System is used to: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Record hours worked (for hourly employees)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Record and track time off (including sick, vacation and personal time)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Submit time off requests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View your weekly timesheets and submit timesheet change requests</a:t>
            </a:r>
          </a:p>
        </p:txBody>
      </p:sp>
      <p:pic>
        <p:nvPicPr>
          <p:cNvPr id="5" name="Picture 4" descr="A city street with trees and buildings&#10;&#10;Description automatically generated">
            <a:extLst>
              <a:ext uri="{FF2B5EF4-FFF2-40B4-BE49-F238E27FC236}">
                <a16:creationId xmlns:a16="http://schemas.microsoft.com/office/drawing/2014/main" id="{BEDB98E6-F8C7-43B7-A01E-BC215B296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5" t="2388" r="7954" b="23819"/>
          <a:stretch/>
        </p:blipFill>
        <p:spPr>
          <a:xfrm>
            <a:off x="5964073" y="1163782"/>
            <a:ext cx="6222548" cy="45833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283246" y="1109205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Introduction to Kronos</a:t>
            </a:r>
          </a:p>
        </p:txBody>
      </p:sp>
    </p:spTree>
    <p:extLst>
      <p:ext uri="{BB962C8B-B14F-4D97-AF65-F5344CB8AC3E}">
        <p14:creationId xmlns:p14="http://schemas.microsoft.com/office/powerpoint/2010/main" val="1698549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456326" y="1088041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Getting Started With Kronos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456326" y="1857482"/>
            <a:ext cx="4877674" cy="4665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itchFamily="2" charset="77"/>
                <a:cs typeface="Poppins" pitchFamily="2" charset="77"/>
              </a:rPr>
              <a:t>To access Kronos: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Log in to </a:t>
            </a:r>
            <a:r>
              <a:rPr lang="en-US" sz="2000" b="1" dirty="0" err="1">
                <a:latin typeface="Poppins" pitchFamily="2" charset="77"/>
                <a:cs typeface="Poppins" pitchFamily="2" charset="77"/>
                <a:hlinkClick r:id="rId3"/>
              </a:rPr>
              <a:t>MyCCP</a:t>
            </a:r>
            <a:endParaRPr lang="en-US" sz="2000" b="1" dirty="0">
              <a:latin typeface="Poppins" pitchFamily="2" charset="77"/>
              <a:cs typeface="Poppins" pitchFamily="2" charset="7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Navigate to the Kronos icon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on the top right corner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Or, navigate to the menu on the left side of your </a:t>
            </a:r>
            <a:r>
              <a:rPr lang="en-US" sz="2000" dirty="0" err="1">
                <a:latin typeface="Poppins" pitchFamily="2" charset="77"/>
                <a:cs typeface="Poppins" pitchFamily="2" charset="77"/>
              </a:rPr>
              <a:t>MyCCP</a:t>
            </a:r>
            <a:r>
              <a:rPr lang="en-US" sz="2000" dirty="0">
                <a:latin typeface="Poppins" pitchFamily="2" charset="77"/>
                <a:cs typeface="Poppins" pitchFamily="2" charset="77"/>
              </a:rPr>
              <a:t> homepage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Click the Launchpad dropdown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Select </a:t>
            </a:r>
            <a:r>
              <a:rPr lang="en-US" sz="2000" b="1" dirty="0">
                <a:latin typeface="Poppins" pitchFamily="2" charset="77"/>
                <a:cs typeface="Poppins" pitchFamily="2" charset="77"/>
              </a:rPr>
              <a:t>Kronos Time and Attendance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E17D8-DF33-4422-BDAA-1F06E11FF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018" y="1946382"/>
            <a:ext cx="7178982" cy="428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6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454744" y="1345324"/>
            <a:ext cx="1102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Clock In and Out (Hourly Employees)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43A06-962B-1813-27A4-FEB6BED4825A}"/>
              </a:ext>
            </a:extLst>
          </p:cNvPr>
          <p:cNvSpPr txBox="1"/>
          <p:nvPr/>
        </p:nvSpPr>
        <p:spPr>
          <a:xfrm>
            <a:off x="517497" y="2112792"/>
            <a:ext cx="6211176" cy="3280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itchFamily="2" charset="77"/>
                <a:cs typeface="Poppins" pitchFamily="2" charset="77"/>
              </a:rPr>
              <a:t>To clock in and out on a web browser: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Once on your Kronos dashboard, find the Clock widget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Click the </a:t>
            </a:r>
            <a:r>
              <a:rPr lang="en-US" sz="2000" b="1" dirty="0">
                <a:latin typeface="Poppins" pitchFamily="2" charset="77"/>
                <a:cs typeface="Poppins" pitchFamily="2" charset="77"/>
              </a:rPr>
              <a:t>Clock</a:t>
            </a:r>
            <a:r>
              <a:rPr lang="en-US" sz="2000" dirty="0">
                <a:latin typeface="Poppins" pitchFamily="2" charset="77"/>
                <a:cs typeface="Poppins" pitchFamily="2" charset="77"/>
              </a:rPr>
              <a:t> button to clock in or out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itchFamily="2" charset="77"/>
                <a:cs typeface="Poppins" pitchFamily="2" charset="77"/>
              </a:rPr>
              <a:t>If you do not see the clock widget on your Kronos dashboard, please contact the Kronos inbox at </a:t>
            </a:r>
            <a:r>
              <a:rPr lang="en-US" sz="2000" b="1" dirty="0">
                <a:latin typeface="Poppins" pitchFamily="2" charset="77"/>
                <a:cs typeface="Poppins" pitchFamily="2" charset="77"/>
              </a:rPr>
              <a:t>Kronos@ccp.edu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B52B2-3EFF-42A7-84AF-089DD555B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930" y="1345324"/>
            <a:ext cx="4186517" cy="481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12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222972" y="920834"/>
            <a:ext cx="11025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Clock In and Out </a:t>
            </a:r>
          </a:p>
          <a:p>
            <a:r>
              <a:rPr lang="en-US" sz="3600" b="1" dirty="0"/>
              <a:t>(Hourly Employees)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43A06-962B-1813-27A4-FEB6BED4825A}"/>
              </a:ext>
            </a:extLst>
          </p:cNvPr>
          <p:cNvSpPr txBox="1"/>
          <p:nvPr/>
        </p:nvSpPr>
        <p:spPr>
          <a:xfrm>
            <a:off x="154805" y="2121163"/>
            <a:ext cx="6301548" cy="4254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itchFamily="2" charset="77"/>
                <a:cs typeface="Poppins" pitchFamily="2" charset="77"/>
              </a:rPr>
              <a:t>To clock in and out on a timeclock: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Select Punch In/Out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Type in your employee ID number (J-Number) </a:t>
            </a:r>
            <a:r>
              <a:rPr lang="en-US" u="sng" dirty="0">
                <a:latin typeface="Poppins" pitchFamily="2" charset="77"/>
                <a:cs typeface="Poppins" pitchFamily="2" charset="77"/>
              </a:rPr>
              <a:t>without</a:t>
            </a:r>
            <a:r>
              <a:rPr lang="en-US" dirty="0">
                <a:latin typeface="Poppins" pitchFamily="2" charset="77"/>
                <a:cs typeface="Poppins" pitchFamily="2" charset="77"/>
              </a:rPr>
              <a:t> leading zeroes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For example, if your employee ID is "J0001234," you should enter "1234"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A successful punch will display a green </a:t>
            </a:r>
            <a:r>
              <a:rPr lang="en-US" b="1" dirty="0">
                <a:latin typeface="Poppins" pitchFamily="2" charset="77"/>
                <a:cs typeface="Poppins" pitchFamily="2" charset="77"/>
              </a:rPr>
              <a:t>Accepted</a:t>
            </a:r>
            <a:r>
              <a:rPr lang="en-US" dirty="0">
                <a:latin typeface="Poppins" pitchFamily="2" charset="77"/>
                <a:cs typeface="Poppins" pitchFamily="2" charset="77"/>
              </a:rPr>
              <a:t> screen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If the punch is unsuccessful, a red </a:t>
            </a:r>
            <a:r>
              <a:rPr lang="en-US" b="1" dirty="0">
                <a:latin typeface="Poppins" pitchFamily="2" charset="77"/>
                <a:cs typeface="Poppins" pitchFamily="2" charset="77"/>
              </a:rPr>
              <a:t>Rejected</a:t>
            </a:r>
            <a:r>
              <a:rPr lang="en-US" dirty="0">
                <a:latin typeface="Poppins" pitchFamily="2" charset="77"/>
                <a:cs typeface="Poppins" pitchFamily="2" charset="77"/>
              </a:rPr>
              <a:t> screen will appear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00624-3E39-4805-9DB5-38F8A471D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11" t="3512" r="16197" b="1173"/>
          <a:stretch/>
        </p:blipFill>
        <p:spPr>
          <a:xfrm rot="5400000">
            <a:off x="5950488" y="652625"/>
            <a:ext cx="6592572" cy="558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2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460495" y="1059359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Timeclock Locations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43A06-962B-1813-27A4-FEB6BED4825A}"/>
              </a:ext>
            </a:extLst>
          </p:cNvPr>
          <p:cNvSpPr txBox="1"/>
          <p:nvPr/>
        </p:nvSpPr>
        <p:spPr>
          <a:xfrm>
            <a:off x="460495" y="2356194"/>
            <a:ext cx="3311406" cy="379257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 BG-12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BG-38 Cashier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CBI Security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Gym Lobby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MG-30D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MG-14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Mint Security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Mint to </a:t>
            </a:r>
            <a:r>
              <a:rPr lang="en-US" dirty="0" err="1">
                <a:latin typeface="Poppins" pitchFamily="2" charset="77"/>
                <a:cs typeface="Poppins" pitchFamily="2" charset="77"/>
              </a:rPr>
              <a:t>Bonnell</a:t>
            </a:r>
            <a:r>
              <a:rPr lang="en-US" dirty="0">
                <a:latin typeface="Poppins" pitchFamily="2" charset="77"/>
                <a:cs typeface="Poppins" pitchFamily="2" charset="77"/>
              </a:rPr>
              <a:t> 2</a:t>
            </a:r>
            <a:r>
              <a:rPr lang="en-US" baseline="30000" dirty="0">
                <a:latin typeface="Poppins" pitchFamily="2" charset="77"/>
                <a:cs typeface="Poppins" pitchFamily="2" charset="77"/>
              </a:rPr>
              <a:t>nd</a:t>
            </a:r>
            <a:r>
              <a:rPr lang="en-US" dirty="0">
                <a:latin typeface="Poppins" pitchFamily="2" charset="77"/>
                <a:cs typeface="Poppins" pitchFamily="2" charset="77"/>
              </a:rPr>
              <a:t> Floor</a:t>
            </a:r>
          </a:p>
          <a:p>
            <a:pPr>
              <a:lnSpc>
                <a:spcPct val="150000"/>
              </a:lnSpc>
            </a:pPr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6" descr="A city street with trees and buildings&#10;&#10;Description automatically generated">
            <a:extLst>
              <a:ext uri="{FF2B5EF4-FFF2-40B4-BE49-F238E27FC236}">
                <a16:creationId xmlns:a16="http://schemas.microsoft.com/office/drawing/2014/main" id="{CDDA7F34-860A-4E87-98C5-B613C1901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5" t="2388" r="7954" b="23819"/>
          <a:stretch/>
        </p:blipFill>
        <p:spPr>
          <a:xfrm>
            <a:off x="6872302" y="1469817"/>
            <a:ext cx="5319698" cy="3918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524CD6-81DA-40AB-9A67-98FAD9293F54}"/>
              </a:ext>
            </a:extLst>
          </p:cNvPr>
          <p:cNvSpPr txBox="1"/>
          <p:nvPr/>
        </p:nvSpPr>
        <p:spPr>
          <a:xfrm>
            <a:off x="3538071" y="2356194"/>
            <a:ext cx="3068469" cy="2545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NE-111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NE-113A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Pavilion Lobby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W2-01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Poppins" pitchFamily="2" charset="77"/>
                <a:cs typeface="Poppins" pitchFamily="2" charset="77"/>
              </a:rPr>
              <a:t>Winnett</a:t>
            </a:r>
            <a:r>
              <a:rPr lang="en-US" dirty="0">
                <a:latin typeface="Poppins" pitchFamily="2" charset="77"/>
                <a:cs typeface="Poppins" pitchFamily="2" charset="77"/>
              </a:rPr>
              <a:t> Lobby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itchFamily="2" charset="77"/>
                <a:cs typeface="Poppins" pitchFamily="2" charset="77"/>
              </a:rPr>
              <a:t>WPRC Chestnut Lobby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21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116724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View Your Timesheet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4" y="1947721"/>
            <a:ext cx="5118976" cy="198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>
                <a:latin typeface="Poppins" pitchFamily="2" charset="77"/>
                <a:cs typeface="Poppins" pitchFamily="2" charset="77"/>
              </a:rPr>
              <a:t>To view your timesheet: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Find the Clock widget on your Kronos dashboard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Click </a:t>
            </a:r>
            <a:r>
              <a:rPr lang="en-US" sz="2100" b="1" dirty="0">
                <a:latin typeface="Poppins" pitchFamily="2" charset="77"/>
                <a:cs typeface="Poppins" pitchFamily="2" charset="77"/>
              </a:rPr>
              <a:t>View my timesheet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3510F8-36DE-4F38-A960-7754ED26B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352" y="499708"/>
            <a:ext cx="4820323" cy="5544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998AD5-1755-4505-BD9D-4A426631BA08}"/>
              </a:ext>
            </a:extLst>
          </p:cNvPr>
          <p:cNvSpPr txBox="1"/>
          <p:nvPr/>
        </p:nvSpPr>
        <p:spPr>
          <a:xfrm>
            <a:off x="583324" y="3971365"/>
            <a:ext cx="5385676" cy="198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>
                <a:latin typeface="Poppins" pitchFamily="2" charset="77"/>
                <a:cs typeface="Poppins" pitchFamily="2" charset="77"/>
              </a:rPr>
              <a:t>Once on your timesheet you can view: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Your schedule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Your hours worked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Any time off for that week</a:t>
            </a:r>
          </a:p>
        </p:txBody>
      </p:sp>
    </p:spTree>
    <p:extLst>
      <p:ext uri="{BB962C8B-B14F-4D97-AF65-F5344CB8AC3E}">
        <p14:creationId xmlns:p14="http://schemas.microsoft.com/office/powerpoint/2010/main" val="349322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241301" y="962383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View Your Timesheet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ACA12-91AF-45F9-9395-7864A849A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042"/>
          <a:stretch/>
        </p:blipFill>
        <p:spPr>
          <a:xfrm>
            <a:off x="3860800" y="2064839"/>
            <a:ext cx="8331200" cy="383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B5B2B6-D843-40C8-9C82-22306E53DC12}"/>
              </a:ext>
            </a:extLst>
          </p:cNvPr>
          <p:cNvSpPr txBox="1"/>
          <p:nvPr/>
        </p:nvSpPr>
        <p:spPr>
          <a:xfrm>
            <a:off x="241301" y="1539591"/>
            <a:ext cx="3619500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Poppins" pitchFamily="2" charset="77"/>
                <a:cs typeface="Poppins" pitchFamily="2" charset="77"/>
              </a:rPr>
              <a:t>Things to remember: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Hourly employees need clock in and out times in the </a:t>
            </a:r>
            <a:r>
              <a:rPr lang="en-US" sz="1600" b="1" dirty="0">
                <a:latin typeface="Poppins" pitchFamily="2" charset="77"/>
                <a:cs typeface="Poppins" pitchFamily="2" charset="77"/>
              </a:rPr>
              <a:t>From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 and </a:t>
            </a:r>
            <a:r>
              <a:rPr lang="en-US" sz="1600" b="1" dirty="0">
                <a:latin typeface="Poppins" pitchFamily="2" charset="77"/>
                <a:cs typeface="Poppins" pitchFamily="2" charset="77"/>
              </a:rPr>
              <a:t>To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 fields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Salaried employees need the number of hours in the </a:t>
            </a:r>
            <a:r>
              <a:rPr lang="en-US" sz="1600" b="1" dirty="0">
                <a:latin typeface="Poppins" pitchFamily="2" charset="77"/>
                <a:cs typeface="Poppins" pitchFamily="2" charset="77"/>
              </a:rPr>
              <a:t>Raw Total 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field only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There should be only one row per day, unless it is a partial day of PTO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Lunch breaks are automatically applied so you do not need to clock in and out for lunch</a:t>
            </a:r>
          </a:p>
        </p:txBody>
      </p:sp>
    </p:spTree>
    <p:extLst>
      <p:ext uri="{BB962C8B-B14F-4D97-AF65-F5344CB8AC3E}">
        <p14:creationId xmlns:p14="http://schemas.microsoft.com/office/powerpoint/2010/main" val="2087023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813</Words>
  <Application>Microsoft Office PowerPoint</Application>
  <PresentationFormat>Widescreen</PresentationFormat>
  <Paragraphs>114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Elisabeth Mead</cp:lastModifiedBy>
  <cp:revision>224</cp:revision>
  <dcterms:created xsi:type="dcterms:W3CDTF">2024-03-13T19:14:42Z</dcterms:created>
  <dcterms:modified xsi:type="dcterms:W3CDTF">2025-06-24T12:56:45Z</dcterms:modified>
  <cp:category/>
</cp:coreProperties>
</file>