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63" r:id="rId2"/>
    <p:sldId id="265" r:id="rId3"/>
    <p:sldId id="280" r:id="rId4"/>
    <p:sldId id="281" r:id="rId5"/>
    <p:sldId id="282" r:id="rId6"/>
    <p:sldId id="283" r:id="rId7"/>
    <p:sldId id="285" r:id="rId8"/>
    <p:sldId id="286" r:id="rId9"/>
    <p:sldId id="287" r:id="rId10"/>
    <p:sldId id="288" r:id="rId11"/>
    <p:sldId id="289" r:id="rId12"/>
    <p:sldId id="290" r:id="rId13"/>
    <p:sldId id="292" r:id="rId14"/>
    <p:sldId id="29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3"/>
    <p:restoredTop sz="94830"/>
  </p:normalViewPr>
  <p:slideViewPr>
    <p:cSldViewPr snapToGrid="0">
      <p:cViewPr varScale="1">
        <p:scale>
          <a:sx n="106" d="100"/>
          <a:sy n="106" d="100"/>
        </p:scale>
        <p:origin x="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95A7C4-C088-0E48-9966-1B1AA744B2F1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C96C8-6AB1-0741-89ED-C97AE2322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970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C96C8-6AB1-0741-89ED-C97AE23227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37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1A85B-ECF6-A5E0-8D49-926F0A508D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1BA60-8235-0C02-30EC-92D1CB17E8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8A371-B38E-6921-EF74-3FD7E6AAF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61258-0A77-DE69-9C64-B0209D3E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EE74C-DC65-7EE5-13B2-3F950CED8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731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252CE-E54A-5B77-AE27-C486D657B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BB2B69-4CC1-D641-4920-060B84B712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1E700-C742-51D8-2AF3-FB2637998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8E945-B048-400D-D9E6-4D3E2F878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2943E-62D7-139D-1902-2C9287A0B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52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32CDA8-6C17-54C7-8B52-7D9FA0131A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1F278A-3614-6134-5FF1-87D63EE22A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11656-96BC-ECB3-B449-12C40528F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673AA-2224-4F79-5A20-45442B317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9CE9B-8AF3-ECA1-E89A-A4F53124B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71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E437B-A92E-F395-2AB9-FDB7E47C0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14C02-1CF4-88F2-CA02-B02B8C10C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92239-2119-1FF0-18AC-F872DBE22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636FF-47F5-51C5-C8C6-916A8F68B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B3844-2553-4009-5E52-10FA1F1D7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15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33E61-6EE4-EF0A-67CF-9EA089D9C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CC56C-13C5-90CB-84AC-5D160EA74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C3976-BB77-3E84-013D-FF79C4542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90490-D40B-5087-9DA5-855B6E62A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61AC6-3EB0-D559-81C9-6C13D75B3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31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13A56-589B-01EB-D158-A2CFB1BB9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34C39-C5D8-0BE7-0895-661F9FF689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20F76-12BF-AEB0-A2BF-B18084989C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DA52D6-6245-BB44-1169-09D179D71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52445-3D05-4F17-0794-FC4BDBBEB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108BDC-903F-7194-B186-210FEB2C4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72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C0339-FC59-1785-8905-E26199673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9CCC3-3F9D-88F9-838C-1BF52DED7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85DF57-3C79-4D10-61CF-D858D2E84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D8A51E-BCF2-7C6C-117A-F12315D029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A51567-989F-1CBC-D136-17615EEF9E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12DBAA-762C-03C2-5351-D941BD31C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5F71C9-2B7F-2BA3-96F7-6AD4EB7B3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1EFA84-8134-E55C-D035-DD6BBB3B9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46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564F7-19ED-A4BB-9144-ACBE72763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4B827B-BAF3-96C9-2EA2-9C88F7085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8CD4D5-76EE-CF3D-E48C-9E748D142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D7716D-30D2-34A2-06F9-E20D0A91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02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60EEBB-F92D-AD01-6D0E-4FB722837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7CFFAB-0679-355D-D9C9-ABA80F718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37848-B443-ECD8-6827-7EABDC62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09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38008-8FDA-0449-FCF1-587263A02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7225E-404C-37B9-C8C6-7B74EBA9E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D9D7FF-606C-249A-067A-144A78F42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A22862-BC72-2F29-5713-E5779CF97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89C646-06BE-4EB5-2F04-054706F33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CEDEA8-D892-6630-AF2E-7C4EC1C66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47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0D3BB-D8F0-EEA1-A995-92350B822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6C1BB9-B69D-A6FE-DD65-7C33D8587E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C65BB-8AEE-B578-2695-80FC8358B8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BBF89-A808-F644-0BE7-786135327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C85F6A-9701-8112-E20D-C716B8090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E3C31-D698-BF02-C1FB-B17B7EA9E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81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400EC7-2159-EA7D-0CF8-955D6CC11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22849-3FD3-383D-5ABE-8A2378366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109C2-336F-D139-2781-6623266AE3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37F2F-FE20-4147-AD4A-9131F20985FC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99591-9155-3879-6F1B-1BDA5F2095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BD12B-0D17-81ED-BDC2-021895D970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1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pixabay.com/en/gold-treasure-rich-golden-money-207585/" TargetMode="Externa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pexels.com/photo/gray-wooden-ladder-996125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icare.gov/" TargetMode="External"/><Relationship Id="rId7" Type="http://schemas.openxmlformats.org/officeDocument/2006/relationships/image" Target="../media/image1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medicare.gov/basics/get-started-with-medicare" TargetMode="External"/><Relationship Id="rId5" Type="http://schemas.openxmlformats.org/officeDocument/2006/relationships/hyperlink" Target="https://myccp.online/human-resources/retiree-benefits" TargetMode="External"/><Relationship Id="rId4" Type="http://schemas.openxmlformats.org/officeDocument/2006/relationships/hyperlink" Target="http://www.ssa.gov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2569F7E-D3C8-D281-C592-05D4C3418096}"/>
              </a:ext>
            </a:extLst>
          </p:cNvPr>
          <p:cNvSpPr txBox="1"/>
          <p:nvPr/>
        </p:nvSpPr>
        <p:spPr>
          <a:xfrm>
            <a:off x="6096000" y="2459766"/>
            <a:ext cx="5980386" cy="26161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6700" b="1" dirty="0">
                <a:latin typeface="Poppins" pitchFamily="2" charset="77"/>
                <a:cs typeface="Poppins" pitchFamily="2" charset="77"/>
              </a:rPr>
              <a:t>Retirement</a:t>
            </a:r>
          </a:p>
          <a:p>
            <a:r>
              <a:rPr lang="en-US" sz="6700" b="1" dirty="0">
                <a:latin typeface="Poppins" pitchFamily="2" charset="77"/>
                <a:cs typeface="Poppins" pitchFamily="2" charset="77"/>
              </a:rPr>
              <a:t>Options</a:t>
            </a:r>
          </a:p>
          <a:p>
            <a:endParaRPr lang="en-US" sz="30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358D94-8118-DB49-C509-BA455D9D1B69}"/>
              </a:ext>
            </a:extLst>
          </p:cNvPr>
          <p:cNvSpPr txBox="1"/>
          <p:nvPr/>
        </p:nvSpPr>
        <p:spPr>
          <a:xfrm>
            <a:off x="13556820" y="5203729"/>
            <a:ext cx="5906125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Try installing Poppins in template via desktop PPT </a:t>
            </a:r>
          </a:p>
          <a:p>
            <a:endParaRPr lang="en-US" dirty="0"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to make custom frame: insert picture &gt;  go to "Crop" and click "crop to shape" &gt; crop again to adjust shape itself but make sure picture is not stretched/compromised</a:t>
            </a:r>
            <a:endParaRPr lang="en-US" dirty="0">
              <a:cs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2DE31A-649C-BF6F-1ECD-9169F7B89989}"/>
              </a:ext>
            </a:extLst>
          </p:cNvPr>
          <p:cNvSpPr/>
          <p:nvPr/>
        </p:nvSpPr>
        <p:spPr>
          <a:xfrm>
            <a:off x="5630906" y="2459766"/>
            <a:ext cx="350108" cy="1977081"/>
          </a:xfrm>
          <a:prstGeom prst="rect">
            <a:avLst/>
          </a:prstGeom>
          <a:solidFill>
            <a:srgbClr val="FFF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12">
            <a:extLst>
              <a:ext uri="{FF2B5EF4-FFF2-40B4-BE49-F238E27FC236}">
                <a16:creationId xmlns:a16="http://schemas.microsoft.com/office/drawing/2014/main" id="{6ECBF5D8-763D-4B21-8571-EFEB522C4D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57" r="17257" b="6425"/>
          <a:stretch/>
        </p:blipFill>
        <p:spPr>
          <a:xfrm>
            <a:off x="0" y="406401"/>
            <a:ext cx="4572000" cy="505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21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583324" y="1110862"/>
            <a:ext cx="11025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RIO Facts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261DB-7F3E-BCD3-540F-BC1EB6ED4BB1}"/>
              </a:ext>
            </a:extLst>
          </p:cNvPr>
          <p:cNvSpPr txBox="1"/>
          <p:nvPr/>
        </p:nvSpPr>
        <p:spPr>
          <a:xfrm>
            <a:off x="583324" y="2279098"/>
            <a:ext cx="903057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Helvetica Light" panose="020B0403020202020204"/>
              </a:rPr>
              <a:t>Age and full-time service must equal 80 (must be at least age 63 with at least 20 years of service).</a:t>
            </a:r>
          </a:p>
          <a:p>
            <a:endParaRPr lang="en-US" sz="2000" dirty="0">
              <a:latin typeface="Helvetica Light" panose="020B0403020202020204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Helvetica Light" panose="020B0403020202020204"/>
              </a:rPr>
              <a:t> Employees eligible for RIO are eligible for Retiree Medical as well.</a:t>
            </a:r>
          </a:p>
          <a:p>
            <a:endParaRPr lang="en-US" sz="2000" dirty="0">
              <a:latin typeface="Helvetica Light" panose="020B0403020202020204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Helvetica Light" panose="020B0403020202020204"/>
              </a:rPr>
              <a:t> RIO offers are generally made each year in July.</a:t>
            </a:r>
          </a:p>
          <a:p>
            <a:endParaRPr lang="en-US" sz="2000" dirty="0">
              <a:latin typeface="Helvetica Light" panose="020B0403020202020204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Helvetica Light" panose="020B0403020202020204"/>
              </a:rPr>
              <a:t> Employees who are offered RIO must accept the offer by 11/15 of the current      year. 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000" dirty="0">
              <a:latin typeface="Helvetica Light" panose="020B0403020202020204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Helvetica Light" panose="020B0403020202020204"/>
              </a:rPr>
              <a:t> RIO is offered for a maximum of 3 years if not accepted. </a:t>
            </a:r>
          </a:p>
          <a:p>
            <a:endParaRPr lang="en-US" sz="2400" dirty="0">
              <a:latin typeface="Helvetica Light" panose="020B0403020202020204"/>
            </a:endParaRPr>
          </a:p>
        </p:txBody>
      </p:sp>
      <p:pic>
        <p:nvPicPr>
          <p:cNvPr id="5" name="Picture 4" descr="Sand, seashells and starfish on blue table">
            <a:extLst>
              <a:ext uri="{FF2B5EF4-FFF2-40B4-BE49-F238E27FC236}">
                <a16:creationId xmlns:a16="http://schemas.microsoft.com/office/drawing/2014/main" id="{272EF1DA-DF9E-4561-B5B8-5768BAA7A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0364" y="0"/>
            <a:ext cx="2801635" cy="1867301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363049188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583324" y="1110862"/>
            <a:ext cx="11025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Retirement Incentive Age 63 &amp; 20 Years of Service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261DB-7F3E-BCD3-540F-BC1EB6ED4BB1}"/>
              </a:ext>
            </a:extLst>
          </p:cNvPr>
          <p:cNvSpPr txBox="1"/>
          <p:nvPr/>
        </p:nvSpPr>
        <p:spPr>
          <a:xfrm>
            <a:off x="2387740" y="1818748"/>
            <a:ext cx="903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Retirement Incentive Age 63 &amp; 20 Years of Service</a:t>
            </a:r>
            <a:endParaRPr lang="en-US" sz="2400" dirty="0">
              <a:latin typeface="Helvetica Light" panose="020B0403020202020204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33E241-75F9-4EA6-8CAA-AA7F832C3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328" y="2988299"/>
            <a:ext cx="6934772" cy="2247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F80770-FCC1-45B3-88C6-915357E57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276100" y="4297228"/>
            <a:ext cx="2601629" cy="1734419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1590690716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361943" y="1014609"/>
            <a:ext cx="11025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Step-Down Retirement Option for Faculty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261DB-7F3E-BCD3-540F-BC1EB6ED4BB1}"/>
              </a:ext>
            </a:extLst>
          </p:cNvPr>
          <p:cNvSpPr txBox="1"/>
          <p:nvPr/>
        </p:nvSpPr>
        <p:spPr>
          <a:xfrm>
            <a:off x="583324" y="2279098"/>
            <a:ext cx="903057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>
                <a:latin typeface="Helvetica Light" panose="020B0403020202020204"/>
              </a:rPr>
              <a:t>Eligibility starts the academic year in which Faculty reaches age 66</a:t>
            </a:r>
          </a:p>
          <a:p>
            <a:endParaRPr lang="en-US" sz="2000">
              <a:latin typeface="Helvetica Light" panose="020B0403020202020204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>
                <a:latin typeface="Helvetica Light" panose="020B0403020202020204"/>
              </a:rPr>
              <a:t>Must have 20 years of FT service (includes Visiting Lecturer service)</a:t>
            </a:r>
          </a:p>
          <a:p>
            <a:endParaRPr lang="en-US" sz="2000">
              <a:latin typeface="Helvetica Light" panose="020B0403020202020204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>
                <a:latin typeface="Helvetica Light" panose="020B0403020202020204"/>
              </a:rPr>
              <a:t>Year 1 workload reduced to 75% = 100% salary</a:t>
            </a:r>
          </a:p>
          <a:p>
            <a:endParaRPr lang="en-US" sz="2000">
              <a:latin typeface="Helvetica Light" panose="020B0403020202020204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>
                <a:latin typeface="Helvetica Light" panose="020B0403020202020204"/>
              </a:rPr>
              <a:t>Year 2 workload reduced to 50% = 100%  salary</a:t>
            </a:r>
          </a:p>
          <a:p>
            <a:endParaRPr lang="en-US" sz="2000">
              <a:latin typeface="Helvetica Light" panose="020B0403020202020204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>
                <a:latin typeface="Helvetica Light" panose="020B0403020202020204"/>
              </a:rPr>
              <a:t>Year 3 workload reduced to 25% = 50% salary</a:t>
            </a:r>
          </a:p>
          <a:p>
            <a:endParaRPr lang="en-US" sz="2000">
              <a:latin typeface="Helvetica Light" panose="020B0403020202020204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>
                <a:latin typeface="Helvetica Light" panose="020B0403020202020204"/>
              </a:rPr>
              <a:t>Must retire at end of Academic Year 3</a:t>
            </a:r>
          </a:p>
          <a:p>
            <a:endParaRPr lang="en-US" sz="2000">
              <a:latin typeface="Helvetica Light" panose="020B0403020202020204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>
                <a:latin typeface="Helvetica Light" panose="020B0403020202020204"/>
              </a:rPr>
              <a:t>Self-elect program with a deadline of Feb 15 to notify department head</a:t>
            </a:r>
            <a:endParaRPr lang="en-US" sz="2000" dirty="0">
              <a:latin typeface="Helvetica Light" panose="020B040302020202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6AD948-1A28-4324-9B7A-6AC2FA542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714740" y="82397"/>
            <a:ext cx="2477260" cy="1578543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923681805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583324" y="1110862"/>
            <a:ext cx="11025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Things to Note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261DB-7F3E-BCD3-540F-BC1EB6ED4BB1}"/>
              </a:ext>
            </a:extLst>
          </p:cNvPr>
          <p:cNvSpPr txBox="1"/>
          <p:nvPr/>
        </p:nvSpPr>
        <p:spPr>
          <a:xfrm>
            <a:off x="583324" y="2279098"/>
            <a:ext cx="903057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latin typeface="Helvetica Light" panose="020B0403020202020204"/>
              </a:rPr>
              <a:t>You can always make changes to your medical plan. If you initially choose a plan and want to switch to another plan later, you may do so.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dirty="0">
              <a:latin typeface="Helvetica Light" panose="020B0403020202020204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latin typeface="Helvetica Light" panose="020B0403020202020204"/>
              </a:rPr>
              <a:t>If you choose not add dependents after your initial retirement date, and opt to just cover yourself on retiree benefits, you can not opt to cover a dependent at a later time.</a:t>
            </a:r>
          </a:p>
          <a:p>
            <a:endParaRPr lang="en-US" sz="2000" dirty="0">
              <a:latin typeface="Helvetica Light" panose="020B0403020202020204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latin typeface="Helvetica Light" panose="020B0403020202020204"/>
              </a:rPr>
              <a:t>If you opt out of medical coverage at your time of retirement you can not choose to add it later.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dirty="0">
              <a:latin typeface="Helvetica Light" panose="020B0403020202020204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latin typeface="Helvetica Light" panose="020B0403020202020204"/>
              </a:rPr>
              <a:t>Retiree medical payments are deducted automatically via ACH from your account on the 20</a:t>
            </a:r>
            <a:r>
              <a:rPr lang="en-US" sz="2000" baseline="30000" dirty="0">
                <a:latin typeface="Helvetica Light" panose="020B0403020202020204"/>
              </a:rPr>
              <a:t>th</a:t>
            </a:r>
            <a:r>
              <a:rPr lang="en-US" sz="2000" dirty="0">
                <a:latin typeface="Helvetica Light" panose="020B0403020202020204"/>
              </a:rPr>
              <a:t> of each month. ACH payments are required as we do not accept checks. </a:t>
            </a:r>
          </a:p>
        </p:txBody>
      </p:sp>
      <p:pic>
        <p:nvPicPr>
          <p:cNvPr id="5" name="Picture 4" descr="Adhesive notes on glass wall">
            <a:extLst>
              <a:ext uri="{FF2B5EF4-FFF2-40B4-BE49-F238E27FC236}">
                <a16:creationId xmlns:a16="http://schemas.microsoft.com/office/drawing/2014/main" id="{A4D2C6D3-C203-4705-98FD-ABAC9F06F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2518" y="1"/>
            <a:ext cx="3419482" cy="2279098"/>
          </a:xfrm>
          <a:prstGeom prst="rect">
            <a:avLst/>
          </a:prstGeom>
          <a:effectLst>
            <a:softEdge rad="241300"/>
          </a:effectLst>
        </p:spPr>
      </p:pic>
    </p:spTree>
    <p:extLst>
      <p:ext uri="{BB962C8B-B14F-4D97-AF65-F5344CB8AC3E}">
        <p14:creationId xmlns:p14="http://schemas.microsoft.com/office/powerpoint/2010/main" val="194745515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583324" y="1110862"/>
            <a:ext cx="11025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Resources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729229-BCDB-4C8B-9AB4-315D4016D154}"/>
              </a:ext>
            </a:extLst>
          </p:cNvPr>
          <p:cNvSpPr/>
          <p:nvPr/>
        </p:nvSpPr>
        <p:spPr>
          <a:xfrm>
            <a:off x="670560" y="2101703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b="1" u="sng" dirty="0">
                <a:latin typeface="Helvetica Light" panose="020B0403020202020204"/>
              </a:rPr>
              <a:t>Medicare</a:t>
            </a:r>
          </a:p>
          <a:p>
            <a:endParaRPr lang="en-US" sz="1800" dirty="0">
              <a:latin typeface="Helvetica Light" panose="020B0403020202020204"/>
            </a:endParaRPr>
          </a:p>
          <a:p>
            <a:r>
              <a:rPr lang="en-US" sz="1800" dirty="0">
                <a:latin typeface="Helvetica Light" panose="020B0403020202020204"/>
              </a:rPr>
              <a:t>Phone Number 800-633-4227</a:t>
            </a:r>
          </a:p>
          <a:p>
            <a:r>
              <a:rPr lang="en-US" sz="1800" dirty="0">
                <a:latin typeface="Helvetica Light" panose="020B0403020202020204"/>
              </a:rPr>
              <a:t>Website -  </a:t>
            </a:r>
            <a:r>
              <a:rPr lang="en-US" sz="1800" dirty="0">
                <a:latin typeface="Helvetica Light" panose="020B0403020202020204"/>
                <a:hlinkClick r:id="rId3"/>
              </a:rPr>
              <a:t>https://www.medicare.gov/</a:t>
            </a:r>
            <a:endParaRPr lang="en-US" sz="1800" dirty="0">
              <a:latin typeface="Helvetica Light" panose="020B0403020202020204"/>
            </a:endParaRPr>
          </a:p>
          <a:p>
            <a:endParaRPr lang="en-US" sz="1800" dirty="0">
              <a:latin typeface="Helvetica Light" panose="020B0403020202020204"/>
            </a:endParaRPr>
          </a:p>
          <a:p>
            <a:r>
              <a:rPr lang="en-US" sz="1800" b="1" u="sng" dirty="0">
                <a:latin typeface="Helvetica Light" panose="020B0403020202020204"/>
              </a:rPr>
              <a:t>Social Security</a:t>
            </a:r>
          </a:p>
          <a:p>
            <a:endParaRPr lang="en-US" sz="1800" dirty="0">
              <a:latin typeface="Helvetica Light" panose="020B0403020202020204"/>
            </a:endParaRPr>
          </a:p>
          <a:p>
            <a:r>
              <a:rPr lang="en-US" sz="1800" dirty="0">
                <a:latin typeface="Helvetica Light" panose="020B0403020202020204"/>
              </a:rPr>
              <a:t>Phone Number 800-772-1213</a:t>
            </a:r>
          </a:p>
          <a:p>
            <a:r>
              <a:rPr lang="en-US" sz="1800" dirty="0">
                <a:latin typeface="Helvetica Light" panose="020B0403020202020204"/>
              </a:rPr>
              <a:t>Website – </a:t>
            </a:r>
            <a:r>
              <a:rPr lang="en-US" sz="1800" dirty="0">
                <a:latin typeface="Helvetica Light" panose="020B0403020202020204"/>
                <a:hlinkClick r:id="rId4"/>
              </a:rPr>
              <a:t>www.ssa.gov</a:t>
            </a:r>
            <a:r>
              <a:rPr lang="en-US" sz="1800" dirty="0">
                <a:latin typeface="Helvetica Light" panose="020B0403020202020204"/>
              </a:rPr>
              <a:t> </a:t>
            </a:r>
          </a:p>
          <a:p>
            <a:endParaRPr lang="en-US" dirty="0">
              <a:latin typeface="Helvetica Light" panose="020B0403020202020204"/>
            </a:endParaRPr>
          </a:p>
          <a:p>
            <a:r>
              <a:rPr lang="en-US" sz="1800" b="1" u="sng" dirty="0">
                <a:latin typeface="Helvetica Light" panose="020B0403020202020204"/>
              </a:rPr>
              <a:t>Benefits Team</a:t>
            </a:r>
          </a:p>
          <a:p>
            <a:r>
              <a:rPr lang="en-US" sz="1800" dirty="0">
                <a:latin typeface="Helvetica Light" panose="020B0403020202020204"/>
              </a:rPr>
              <a:t>benefits@ccp.edu</a:t>
            </a:r>
            <a:endParaRPr lang="en-US" dirty="0">
              <a:hlinkClick r:id="rId5"/>
            </a:endParaRPr>
          </a:p>
          <a:p>
            <a:endParaRPr lang="en-US" dirty="0">
              <a:hlinkClick r:id="rId5"/>
            </a:endParaRPr>
          </a:p>
          <a:p>
            <a:r>
              <a:rPr lang="en-US" dirty="0">
                <a:hlinkClick r:id="rId5"/>
              </a:rPr>
              <a:t>https://myccp.online/human-resources/retiree-benefits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6"/>
              </a:rPr>
              <a:t>https://www.medicare.gov/basics/get-started-with-medicare</a:t>
            </a:r>
            <a:endParaRPr lang="en-US" dirty="0"/>
          </a:p>
        </p:txBody>
      </p:sp>
      <p:pic>
        <p:nvPicPr>
          <p:cNvPr id="5" name="Picture 4" descr="A city street with trees and buildings&#10;&#10;Description automatically generated">
            <a:extLst>
              <a:ext uri="{FF2B5EF4-FFF2-40B4-BE49-F238E27FC236}">
                <a16:creationId xmlns:a16="http://schemas.microsoft.com/office/drawing/2014/main" id="{A79D7037-9C71-48E1-B0A2-58CD3A48BD0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47" t="13652" b="6499"/>
          <a:stretch/>
        </p:blipFill>
        <p:spPr>
          <a:xfrm>
            <a:off x="7911966" y="-67734"/>
            <a:ext cx="4385912" cy="2357191"/>
          </a:xfrm>
          <a:prstGeom prst="rect">
            <a:avLst/>
          </a:prstGeom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129507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583324" y="1345324"/>
            <a:ext cx="11025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Retiree Medical Insurance Eligibility</a:t>
            </a:r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261DB-7F3E-BCD3-540F-BC1EB6ED4BB1}"/>
              </a:ext>
            </a:extLst>
          </p:cNvPr>
          <p:cNvSpPr txBox="1"/>
          <p:nvPr/>
        </p:nvSpPr>
        <p:spPr>
          <a:xfrm>
            <a:off x="583324" y="2279098"/>
            <a:ext cx="90305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 Age and fulltime service must equal at least 77</a:t>
            </a:r>
          </a:p>
          <a:p>
            <a:endParaRPr lang="en-US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Must be at least 62 &amp; have 10 or more years of fulltime service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400" dirty="0"/>
          </a:p>
          <a:p>
            <a:r>
              <a:rPr lang="en-US" i="1" dirty="0"/>
              <a:t>Please note, part-time service does not count towards your eligibility unless you are a visiting lecturer. </a:t>
            </a:r>
          </a:p>
        </p:txBody>
      </p:sp>
      <p:pic>
        <p:nvPicPr>
          <p:cNvPr id="5" name="Picture 4" descr="Stethoscope on white background">
            <a:extLst>
              <a:ext uri="{FF2B5EF4-FFF2-40B4-BE49-F238E27FC236}">
                <a16:creationId xmlns:a16="http://schemas.microsoft.com/office/drawing/2014/main" id="{C418799A-113E-4340-B6C0-D54122192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9233" y="0"/>
            <a:ext cx="2702767" cy="1789527"/>
          </a:xfrm>
          <a:prstGeom prst="rect">
            <a:avLst/>
          </a:prstGeom>
          <a:effectLst>
            <a:softEdge rad="495300"/>
          </a:effectLst>
        </p:spPr>
      </p:pic>
    </p:spTree>
    <p:extLst>
      <p:ext uri="{BB962C8B-B14F-4D97-AF65-F5344CB8AC3E}">
        <p14:creationId xmlns:p14="http://schemas.microsoft.com/office/powerpoint/2010/main" val="55465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583324" y="1345324"/>
            <a:ext cx="11025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Helvetica" pitchFamily="2" charset="0"/>
              </a:rPr>
              <a:t>Benefits Available</a:t>
            </a:r>
            <a:endParaRPr lang="en-US" sz="4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261DB-7F3E-BCD3-540F-BC1EB6ED4BB1}"/>
              </a:ext>
            </a:extLst>
          </p:cNvPr>
          <p:cNvSpPr txBox="1"/>
          <p:nvPr/>
        </p:nvSpPr>
        <p:spPr>
          <a:xfrm>
            <a:off x="583324" y="2279098"/>
            <a:ext cx="90305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1600" dirty="0">
                <a:latin typeface="Helvetica Light" panose="020B0403020202020204" pitchFamily="34" charset="0"/>
                <a:cs typeface="Helvetica"/>
              </a:rPr>
              <a:t>Life Insurance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 Light" panose="020B0403020202020204" pitchFamily="34" charset="0"/>
                <a:cs typeface="Helvetica"/>
              </a:rPr>
              <a:t>All retirees are able to stay on CCP’s group life insurance policy until age 65.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 Light" panose="020B0403020202020204" pitchFamily="34" charset="0"/>
                <a:cs typeface="Helvetica"/>
              </a:rPr>
              <a:t>You will have the option to convert your life insurance to an individual whole-life policy at age 65</a:t>
            </a:r>
          </a:p>
          <a:p>
            <a:pPr marL="457200" indent="-457200">
              <a:buAutoNum type="arabicPeriod" startAt="2"/>
            </a:pPr>
            <a:r>
              <a:rPr lang="en-US" sz="1600" dirty="0">
                <a:latin typeface="Helvetica Light" panose="020B0403020202020204" pitchFamily="34" charset="0"/>
                <a:cs typeface="Helvetica"/>
              </a:rPr>
              <a:t>Medical Benefits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 Light" panose="020B0403020202020204" pitchFamily="34" charset="0"/>
                <a:cs typeface="Helvetica"/>
              </a:rPr>
              <a:t>  Union Retirees stay on CCP’s benefits at no cost until 9/30 after reaching age 65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 Light" panose="020B0403020202020204" pitchFamily="34" charset="0"/>
                <a:cs typeface="Helvetica"/>
              </a:rPr>
              <a:t>   Non-union Retirees stay on CCP’s benefits at no cost until 7/31 after reaching age 65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 Light" panose="020B0403020202020204" pitchFamily="34" charset="0"/>
                <a:cs typeface="Helvetica"/>
              </a:rPr>
              <a:t>  Spouses under 65 also stay on CCP’s benefits at no cost until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 Light" panose="020B0403020202020204" pitchFamily="34" charset="0"/>
                <a:cs typeface="Helvetica"/>
              </a:rPr>
              <a:t>Union until 9/30 after reaching age 65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 Light" panose="020B0403020202020204" pitchFamily="34" charset="0"/>
                <a:cs typeface="Helvetica"/>
              </a:rPr>
              <a:t>Non-Union </a:t>
            </a:r>
            <a:r>
              <a:rPr lang="en-US" sz="1600">
                <a:latin typeface="Helvetica Light" panose="020B0403020202020204" pitchFamily="34" charset="0"/>
                <a:cs typeface="Helvetica"/>
              </a:rPr>
              <a:t>until 7/31 </a:t>
            </a:r>
            <a:r>
              <a:rPr lang="en-US" sz="1600" dirty="0">
                <a:latin typeface="Helvetica Light" panose="020B0403020202020204" pitchFamily="34" charset="0"/>
                <a:cs typeface="Helvetica"/>
              </a:rPr>
              <a:t>after reaching age 65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 Light" panose="020B0403020202020204" pitchFamily="34" charset="0"/>
                <a:cs typeface="Helvetica"/>
              </a:rPr>
              <a:t> At age 65 Retirees and Spouses enroll in Medicare and select a supplemental medical plan. Retirees and Spouses pay 50% of the cost of coverage. </a:t>
            </a:r>
          </a:p>
          <a:p>
            <a:pPr marL="1714500" lvl="3" indent="-342900">
              <a:buFont typeface="Wingdings" panose="05000000000000000000" pitchFamily="2" charset="2"/>
              <a:buChar char="q"/>
            </a:pPr>
            <a:r>
              <a:rPr lang="en-US" sz="1600" dirty="0">
                <a:latin typeface="Helvetica Light" panose="020B0403020202020204" pitchFamily="34" charset="0"/>
                <a:cs typeface="Helvetica"/>
              </a:rPr>
              <a:t>Retiree 65 Plus (Medicare Supplement)</a:t>
            </a:r>
          </a:p>
          <a:p>
            <a:pPr marL="1714500" lvl="3" indent="-342900">
              <a:buFont typeface="Wingdings" panose="05000000000000000000" pitchFamily="2" charset="2"/>
              <a:buChar char="q"/>
            </a:pPr>
            <a:r>
              <a:rPr lang="en-US" sz="1600" dirty="0">
                <a:latin typeface="Helvetica Light" panose="020B0403020202020204" pitchFamily="34" charset="0"/>
                <a:cs typeface="Helvetica"/>
              </a:rPr>
              <a:t>Keystone 65 (Medicare Advantage Plan)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 Light" panose="020B0403020202020204" pitchFamily="34" charset="0"/>
                <a:cs typeface="Helvetica"/>
              </a:rPr>
              <a:t>Retirees and Spouses have the same prescription and dental coverage they had when the retiree was an active employee. Retirees and Spouses pay 50% of the cost of coverage. </a:t>
            </a:r>
          </a:p>
          <a:p>
            <a:pPr marL="1828800" lvl="3" indent="-457200">
              <a:buFont typeface="Wingdings" panose="05000000000000000000" pitchFamily="2" charset="2"/>
              <a:buChar char="q"/>
            </a:pPr>
            <a:r>
              <a:rPr lang="en-US" sz="1600" dirty="0">
                <a:latin typeface="Helvetica Light" panose="020B0403020202020204" pitchFamily="34" charset="0"/>
                <a:cs typeface="Helvetica"/>
              </a:rPr>
              <a:t>CVS Caremark for Prescription</a:t>
            </a:r>
          </a:p>
          <a:p>
            <a:pPr marL="1828800" lvl="3" indent="-457200">
              <a:buFont typeface="Wingdings" panose="05000000000000000000" pitchFamily="2" charset="2"/>
              <a:buChar char="q"/>
            </a:pPr>
            <a:r>
              <a:rPr lang="en-US" sz="1600" dirty="0">
                <a:latin typeface="Helvetica Light" panose="020B0403020202020204" pitchFamily="34" charset="0"/>
                <a:cs typeface="Helvetica"/>
              </a:rPr>
              <a:t>Delta Dental or United Concordia for Dental</a:t>
            </a:r>
          </a:p>
        </p:txBody>
      </p:sp>
      <p:pic>
        <p:nvPicPr>
          <p:cNvPr id="5" name="Picture 4" descr="Business man pulling a block from Jenga tower">
            <a:extLst>
              <a:ext uri="{FF2B5EF4-FFF2-40B4-BE49-F238E27FC236}">
                <a16:creationId xmlns:a16="http://schemas.microsoft.com/office/drawing/2014/main" id="{1A2172B4-1A6B-4C76-A4FB-BC2725808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9272" y="0"/>
            <a:ext cx="2842727" cy="1894689"/>
          </a:xfrm>
          <a:prstGeom prst="rect">
            <a:avLst/>
          </a:prstGeom>
          <a:effectLst>
            <a:softEdge rad="228600"/>
          </a:effectLst>
        </p:spPr>
      </p:pic>
    </p:spTree>
    <p:extLst>
      <p:ext uri="{BB962C8B-B14F-4D97-AF65-F5344CB8AC3E}">
        <p14:creationId xmlns:p14="http://schemas.microsoft.com/office/powerpoint/2010/main" val="86296458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501262" y="1110862"/>
            <a:ext cx="11025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Why is Supplemental Insurance Needed?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261DB-7F3E-BCD3-540F-BC1EB6ED4BB1}"/>
              </a:ext>
            </a:extLst>
          </p:cNvPr>
          <p:cNvSpPr txBox="1"/>
          <p:nvPr/>
        </p:nvSpPr>
        <p:spPr>
          <a:xfrm>
            <a:off x="583324" y="2279098"/>
            <a:ext cx="90305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Light" panose="020B0403020202020204"/>
              </a:rPr>
              <a:t>Retiree 65 Plus (formally Medigap F) is Medicare Supplement Insurance that helps fill "gaps" in Original Medicare and is sold by private companies. Original Medicare pays for much (about 80%), but not all (remaining 20%), of the cost for covered health care services and supplies. A Medicare Supplement plan can help pay some of the remaining health care costs such as:</a:t>
            </a:r>
          </a:p>
          <a:p>
            <a:endParaRPr lang="en-US" sz="2000" dirty="0">
              <a:latin typeface="Helvetica Light" panose="020B0403020202020204"/>
            </a:endParaRP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2000" dirty="0">
                <a:latin typeface="Helvetica Light" panose="020B0403020202020204"/>
              </a:rPr>
              <a:t>Copayments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2000" dirty="0">
                <a:latin typeface="Helvetica Light" panose="020B0403020202020204"/>
              </a:rPr>
              <a:t>Coinsurance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2000" dirty="0">
                <a:latin typeface="Helvetica Light" panose="020B0403020202020204"/>
              </a:rPr>
              <a:t>Deductibles</a:t>
            </a:r>
            <a:endParaRPr lang="en-US" i="1" dirty="0"/>
          </a:p>
        </p:txBody>
      </p:sp>
      <p:pic>
        <p:nvPicPr>
          <p:cNvPr id="5" name="Picture 4" descr="Close-up of water droplet on a leaf">
            <a:extLst>
              <a:ext uri="{FF2B5EF4-FFF2-40B4-BE49-F238E27FC236}">
                <a16:creationId xmlns:a16="http://schemas.microsoft.com/office/drawing/2014/main" id="{E859E886-A25E-4D7E-A5A1-D7611BF82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0384" y="0"/>
            <a:ext cx="2241616" cy="126090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588026962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583324" y="1286708"/>
            <a:ext cx="11025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Supplement vs Medicare Advantage (MA)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261DB-7F3E-BCD3-540F-BC1EB6ED4BB1}"/>
              </a:ext>
            </a:extLst>
          </p:cNvPr>
          <p:cNvSpPr txBox="1"/>
          <p:nvPr/>
        </p:nvSpPr>
        <p:spPr>
          <a:xfrm>
            <a:off x="715108" y="2117705"/>
            <a:ext cx="10515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02124"/>
                </a:solidFill>
                <a:latin typeface="Helvetica Light" panose="020B0403020202020204"/>
              </a:rPr>
              <a:t>Medicare Supplement insurance plans work with Original Medicare, Part A and Part B, and may help pay for certain costs that Original Medicare doesn't cover. In contrast, </a:t>
            </a:r>
            <a:r>
              <a:rPr lang="en-US" b="1" dirty="0">
                <a:solidFill>
                  <a:srgbClr val="202124"/>
                </a:solidFill>
                <a:latin typeface="Helvetica Light" panose="020B0403020202020204"/>
              </a:rPr>
              <a:t>Medicare Advantage plans are an alternative to Original Medicare</a:t>
            </a:r>
            <a:r>
              <a:rPr lang="en-US" dirty="0">
                <a:solidFill>
                  <a:srgbClr val="202124"/>
                </a:solidFill>
                <a:latin typeface="Helvetica Light" panose="020B0403020202020204"/>
              </a:rPr>
              <a:t>. If you enroll in a Medicare Advantage plan, you're still in the Medicare program.</a:t>
            </a:r>
            <a:endParaRPr lang="en-US" dirty="0">
              <a:latin typeface="Helvetica Light" panose="020B040302020202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360EB4-C65E-41E9-BE34-E31E58334F66}"/>
              </a:ext>
            </a:extLst>
          </p:cNvPr>
          <p:cNvSpPr/>
          <p:nvPr/>
        </p:nvSpPr>
        <p:spPr>
          <a:xfrm>
            <a:off x="2016369" y="3217435"/>
            <a:ext cx="774895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>
                <a:latin typeface="Helvetica Light" panose="020B0403020202020204"/>
              </a:rPr>
              <a:t>Medigap covers the 20% that Medicare doesn’t at 100% in most cases.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dirty="0">
              <a:latin typeface="Helvetica Light" panose="020B0403020202020204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>
                <a:latin typeface="Helvetica Light" panose="020B0403020202020204"/>
              </a:rPr>
              <a:t>The Retiree 65 Plus (Supplement Plan) is significantly cheaper than the Keystone 65 Plan (MA).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dirty="0">
              <a:latin typeface="Helvetica Light" panose="020B0403020202020204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>
                <a:latin typeface="Helvetica Light" panose="020B0403020202020204"/>
              </a:rPr>
              <a:t>The Keystone 65 Plan (MA) includes basic preventative dental (No major dental services) and vision.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dirty="0">
              <a:latin typeface="Helvetica Light" panose="020B0403020202020204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>
                <a:latin typeface="Helvetica Light" panose="020B0403020202020204"/>
              </a:rPr>
              <a:t>You are limited to the Tri-State area (specifically the contiguous counties next to Philadelphia PA and part of New Jersey) with the Keystone 65 Plan. The Retiree 65 Plus Plan is available in every state. </a:t>
            </a:r>
          </a:p>
        </p:txBody>
      </p:sp>
      <p:pic>
        <p:nvPicPr>
          <p:cNvPr id="6" name="Picture 5" descr="Sample being pipetted into a petri dish">
            <a:extLst>
              <a:ext uri="{FF2B5EF4-FFF2-40B4-BE49-F238E27FC236}">
                <a16:creationId xmlns:a16="http://schemas.microsoft.com/office/drawing/2014/main" id="{BD5954DE-BFF7-4378-BD48-96066596F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5322" y="0"/>
            <a:ext cx="2426678" cy="1814084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1121295011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583324" y="1286708"/>
            <a:ext cx="11025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When Do I need to Apply for Medicare?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261DB-7F3E-BCD3-540F-BC1EB6ED4BB1}"/>
              </a:ext>
            </a:extLst>
          </p:cNvPr>
          <p:cNvSpPr txBox="1"/>
          <p:nvPr/>
        </p:nvSpPr>
        <p:spPr>
          <a:xfrm>
            <a:off x="583324" y="2279098"/>
            <a:ext cx="1023707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latin typeface="Helvetica Light" panose="020B0403020202020204"/>
              </a:rPr>
              <a:t>If you are retiring before age 65, you do not need to contact Medicare to apply for Parts A &amp; B until 3 months before your 65</a:t>
            </a:r>
            <a:r>
              <a:rPr lang="en-US" sz="2000" baseline="30000" dirty="0">
                <a:latin typeface="Helvetica Light" panose="020B0403020202020204"/>
              </a:rPr>
              <a:t>th</a:t>
            </a:r>
            <a:r>
              <a:rPr lang="en-US" sz="2000" dirty="0">
                <a:latin typeface="Helvetica Light" panose="020B0403020202020204"/>
              </a:rPr>
              <a:t> birthday. Once you turn 65 you are required to come off of CCP’s active employee medical plan and be moved to Retiree 65 Plus or Keystone 65.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dirty="0">
              <a:latin typeface="Helvetica Light" panose="020B0403020202020204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latin typeface="Helvetica Light" panose="020B0403020202020204"/>
              </a:rPr>
              <a:t>If you are retiring after age 65, you would have already been enrolled in Medicare Part A. You will need to contact Medicare to enroll on Medicare Part B before your retirement date.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dirty="0">
              <a:latin typeface="Helvetica Light" panose="020B0403020202020204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latin typeface="Helvetica Light" panose="020B0403020202020204"/>
              </a:rPr>
              <a:t>You do NOT need to sign up for Medicare Part D (Prescription Coverage) if you are signing up for the CCP Retiree Medical Package. </a:t>
            </a:r>
          </a:p>
        </p:txBody>
      </p:sp>
      <p:pic>
        <p:nvPicPr>
          <p:cNvPr id="5" name="Picture 4" descr="Person holding hand">
            <a:extLst>
              <a:ext uri="{FF2B5EF4-FFF2-40B4-BE49-F238E27FC236}">
                <a16:creationId xmlns:a16="http://schemas.microsoft.com/office/drawing/2014/main" id="{727ED586-36DB-4B3E-8093-E5A4C0832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1090" y="0"/>
            <a:ext cx="2110910" cy="1408803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1974660523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359659" y="1026887"/>
            <a:ext cx="11025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Retiree Medical Rates w/ Cost Share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261DB-7F3E-BCD3-540F-BC1EB6ED4BB1}"/>
              </a:ext>
            </a:extLst>
          </p:cNvPr>
          <p:cNvSpPr txBox="1"/>
          <p:nvPr/>
        </p:nvSpPr>
        <p:spPr>
          <a:xfrm>
            <a:off x="1357047" y="1707943"/>
            <a:ext cx="903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Rates are Subject to Change</a:t>
            </a:r>
            <a:endParaRPr lang="en-US" sz="2400" dirty="0">
              <a:latin typeface="Helvetica Light" panose="020B0403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C22CEB-BA01-4CB2-A8DB-D88490AEF4EB}"/>
              </a:ext>
            </a:extLst>
          </p:cNvPr>
          <p:cNvSpPr txBox="1"/>
          <p:nvPr/>
        </p:nvSpPr>
        <p:spPr>
          <a:xfrm>
            <a:off x="2114929" y="2083429"/>
            <a:ext cx="8173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Light" panose="020B0403020202020204"/>
              </a:rPr>
              <a:t>You meet the age and service requirements </a:t>
            </a:r>
            <a:r>
              <a:rPr lang="en-US" sz="2400" b="1" u="sng" dirty="0">
                <a:solidFill>
                  <a:srgbClr val="FF0000"/>
                </a:solidFill>
                <a:latin typeface="Helvetica Light" panose="020B0403020202020204"/>
              </a:rPr>
              <a:t>before</a:t>
            </a:r>
            <a:r>
              <a:rPr lang="en-US" sz="2400" dirty="0">
                <a:latin typeface="Helvetica Light" panose="020B0403020202020204"/>
              </a:rPr>
              <a:t> 1/1/21</a:t>
            </a:r>
          </a:p>
        </p:txBody>
      </p:sp>
      <p:pic>
        <p:nvPicPr>
          <p:cNvPr id="9" name="Picture 8" descr="Numbers on a digital display">
            <a:extLst>
              <a:ext uri="{FF2B5EF4-FFF2-40B4-BE49-F238E27FC236}">
                <a16:creationId xmlns:a16="http://schemas.microsoft.com/office/drawing/2014/main" id="{80F040E7-8CB2-4DD4-BCC2-1BDEAA9AC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209" y="20037"/>
            <a:ext cx="2558791" cy="1707943"/>
          </a:xfrm>
          <a:prstGeom prst="rect">
            <a:avLst/>
          </a:prstGeom>
          <a:effectLst>
            <a:softEdge rad="3683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029B03-7890-4A38-BF72-544F208653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71"/>
          <a:stretch/>
        </p:blipFill>
        <p:spPr>
          <a:xfrm>
            <a:off x="1655836" y="2767263"/>
            <a:ext cx="7316221" cy="395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95165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583324" y="1146032"/>
            <a:ext cx="11025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Retiree Medical Rates w/ Cost Share </a:t>
            </a:r>
            <a:r>
              <a:rPr lang="en-US" sz="4400" dirty="0"/>
              <a:t>	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EBDD77-5822-404F-9266-CC3C9218DD05}"/>
              </a:ext>
            </a:extLst>
          </p:cNvPr>
          <p:cNvSpPr/>
          <p:nvPr/>
        </p:nvSpPr>
        <p:spPr>
          <a:xfrm>
            <a:off x="4424671" y="1869307"/>
            <a:ext cx="2803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Rates are Subject to Change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BCBAAE-4702-480A-855D-9640C9DA86F2}"/>
              </a:ext>
            </a:extLst>
          </p:cNvPr>
          <p:cNvSpPr/>
          <p:nvPr/>
        </p:nvSpPr>
        <p:spPr>
          <a:xfrm>
            <a:off x="2071944" y="2238639"/>
            <a:ext cx="7508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Helvetica Light" panose="020B0403020202020204"/>
              </a:rPr>
              <a:t>You meet the age and service requirements </a:t>
            </a:r>
            <a:r>
              <a:rPr lang="en-US" sz="2400" b="1" u="sng" dirty="0">
                <a:solidFill>
                  <a:srgbClr val="FF0000"/>
                </a:solidFill>
                <a:latin typeface="Helvetica Light" panose="020B0403020202020204"/>
              </a:rPr>
              <a:t>after</a:t>
            </a:r>
            <a:r>
              <a:rPr lang="en-US" sz="2400" dirty="0">
                <a:latin typeface="Helvetica Light" panose="020B0403020202020204"/>
              </a:rPr>
              <a:t> 1/1/21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4A170F-9E1C-4F41-A701-BF31227EA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520" y="2700304"/>
            <a:ext cx="6496957" cy="3943900"/>
          </a:xfrm>
          <a:prstGeom prst="rect">
            <a:avLst/>
          </a:prstGeom>
        </p:spPr>
      </p:pic>
      <p:pic>
        <p:nvPicPr>
          <p:cNvPr id="8" name="Picture 7" descr="Numbers on a digital display">
            <a:extLst>
              <a:ext uri="{FF2B5EF4-FFF2-40B4-BE49-F238E27FC236}">
                <a16:creationId xmlns:a16="http://schemas.microsoft.com/office/drawing/2014/main" id="{9264A283-0148-4F6F-8252-87D3BE462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3209" y="20037"/>
            <a:ext cx="2558791" cy="1707943"/>
          </a:xfrm>
          <a:prstGeom prst="rect">
            <a:avLst/>
          </a:prstGeom>
          <a:effectLst>
            <a:softEdge rad="330200"/>
          </a:effectLst>
        </p:spPr>
      </p:pic>
    </p:spTree>
    <p:extLst>
      <p:ext uri="{BB962C8B-B14F-4D97-AF65-F5344CB8AC3E}">
        <p14:creationId xmlns:p14="http://schemas.microsoft.com/office/powerpoint/2010/main" val="2629337146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268929" y="1110862"/>
            <a:ext cx="11025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Retiree Medical Rates w/ Spouse Under Age 65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DD6668-CA58-473D-AA5A-FB01724A0645}"/>
              </a:ext>
            </a:extLst>
          </p:cNvPr>
          <p:cNvSpPr/>
          <p:nvPr/>
        </p:nvSpPr>
        <p:spPr>
          <a:xfrm>
            <a:off x="4588795" y="1880303"/>
            <a:ext cx="2803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Rates are Subject to Change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29233A-2DCE-4390-B179-4B3C77FA8CC0}"/>
              </a:ext>
            </a:extLst>
          </p:cNvPr>
          <p:cNvSpPr txBox="1"/>
          <p:nvPr/>
        </p:nvSpPr>
        <p:spPr>
          <a:xfrm>
            <a:off x="2937772" y="2200059"/>
            <a:ext cx="7478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Light" panose="020B0403020202020204"/>
              </a:rPr>
              <a:t>Rates if you Retire and your Spouse is UNDER 65</a:t>
            </a:r>
          </a:p>
        </p:txBody>
      </p:sp>
      <p:pic>
        <p:nvPicPr>
          <p:cNvPr id="8" name="Picture 7" descr="Numbers on a digital display">
            <a:extLst>
              <a:ext uri="{FF2B5EF4-FFF2-40B4-BE49-F238E27FC236}">
                <a16:creationId xmlns:a16="http://schemas.microsoft.com/office/drawing/2014/main" id="{DE49D994-6442-4447-B9E3-EF28BB05A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3209" y="20037"/>
            <a:ext cx="2558791" cy="1707943"/>
          </a:xfrm>
          <a:prstGeom prst="rect">
            <a:avLst/>
          </a:prstGeom>
          <a:effectLst>
            <a:softEdge rad="3556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4ADD1B-99BF-4790-A339-1A0CBBD4C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87" y="2661724"/>
            <a:ext cx="11888859" cy="377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89258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10401</TotalTime>
  <Words>1064</Words>
  <Application>Microsoft Office PowerPoint</Application>
  <PresentationFormat>Widescreen</PresentationFormat>
  <Paragraphs>109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Helvetica</vt:lpstr>
      <vt:lpstr>Helvetica Light</vt:lpstr>
      <vt:lpstr>Poppins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Retha Hall</cp:lastModifiedBy>
  <cp:revision>189</cp:revision>
  <dcterms:created xsi:type="dcterms:W3CDTF">2024-03-13T19:14:42Z</dcterms:created>
  <dcterms:modified xsi:type="dcterms:W3CDTF">2025-01-10T20:56:34Z</dcterms:modified>
  <cp:category/>
</cp:coreProperties>
</file>